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1" r:id="rId7"/>
    <p:sldId id="286" r:id="rId8"/>
    <p:sldId id="261" r:id="rId9"/>
    <p:sldId id="283" r:id="rId10"/>
    <p:sldId id="284" r:id="rId11"/>
    <p:sldId id="285" r:id="rId12"/>
    <p:sldId id="264" r:id="rId13"/>
    <p:sldId id="263" r:id="rId14"/>
    <p:sldId id="265" r:id="rId15"/>
    <p:sldId id="266" r:id="rId16"/>
    <p:sldId id="269" r:id="rId17"/>
    <p:sldId id="268" r:id="rId18"/>
    <p:sldId id="270" r:id="rId19"/>
    <p:sldId id="282" r:id="rId20"/>
    <p:sldId id="272" r:id="rId21"/>
    <p:sldId id="275" r:id="rId22"/>
    <p:sldId id="276" r:id="rId23"/>
    <p:sldId id="279" r:id="rId24"/>
    <p:sldId id="274" r:id="rId25"/>
    <p:sldId id="278" r:id="rId26"/>
    <p:sldId id="271" r:id="rId27"/>
    <p:sldId id="262" r:id="rId28"/>
    <p:sldId id="280" r:id="rId29"/>
    <p:sldId id="267" r:id="rId30"/>
    <p:sldId id="277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9451-DB37-4848-8F01-FC1E9CA37850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6F8B4-272F-491B-B130-BBA94F9DEE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36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204550" indent="-200414" defTabSz="39386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605377" indent="-200414" defTabSz="39386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006204" indent="-200414" defTabSz="39386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407032" indent="-200414" defTabSz="39386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F8A7C663-3F13-4FA3-AAA7-5C12CA65B073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30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36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65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53829" y="4464064"/>
            <a:ext cx="5486976" cy="41151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907"/>
          <a:lstStyle/>
          <a:p>
            <a:pPr marL="189280">
              <a:lnSpc>
                <a:spcPct val="94000"/>
              </a:lnSpc>
              <a:spcBef>
                <a:spcPct val="0"/>
              </a:spcBef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  <a:tab pos="3150947" algn="l"/>
                <a:tab pos="3544816" algn="l"/>
                <a:tab pos="3938684" algn="l"/>
                <a:tab pos="4332553" algn="l"/>
                <a:tab pos="4726421" algn="l"/>
                <a:tab pos="5120290" algn="l"/>
              </a:tabLst>
            </a:pPr>
            <a:r>
              <a:rPr lang="it-IT" altLang="it-IT" sz="2100" b="1" dirty="0">
                <a:latin typeface="Arial" charset="0"/>
                <a:ea typeface="Droid Sans Fallback" charset="0"/>
                <a:cs typeface="Droid Sans Fallback" charset="0"/>
              </a:rPr>
              <a:t>L'80% di quello che vi serve c'è! Lo avete imparato!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7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8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72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6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0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7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0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76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68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90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6148-D665-4B5A-9285-C67812C17BD5}" type="datetimeFigureOut">
              <a:rPr lang="it-IT" smtClean="0"/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E198-CE25-47F6-BC5F-881C1BC733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3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obotstore.i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paragratis.com/index.php/linguaggi-di-programmazione/arduino-e-il-c/" TargetMode="External"/><Relationship Id="rId2" Type="http://schemas.openxmlformats.org/officeDocument/2006/relationships/hyperlink" Target="http://www.mauroalfieri.it/corso-arduino-on-line.html#percorso-bas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223010" cy="1223010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9348"/>
            <a:ext cx="1223010" cy="12230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56" y="269348"/>
            <a:ext cx="895350" cy="12573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377911" y="1234260"/>
            <a:ext cx="3615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AMON ed ARDUINO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677030" y="2636912"/>
            <a:ext cx="3161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Amon intende promuovere l’ utilizzo di Arduino nel proprio modellismo dinamico</a:t>
            </a:r>
            <a:r>
              <a:rPr lang="it-IT" dirty="0" smtClean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Per questo organizza un </a:t>
            </a:r>
            <a:r>
              <a:rPr lang="it-IT" b="1" dirty="0"/>
              <a:t>corso di Arduino</a:t>
            </a:r>
            <a:r>
              <a:rPr lang="it-IT" dirty="0"/>
              <a:t> per tutti i soci </a:t>
            </a:r>
            <a:r>
              <a:rPr lang="it-IT" b="1" dirty="0"/>
              <a:t>Amon e GMS</a:t>
            </a:r>
            <a:r>
              <a:rPr lang="it-IT" dirty="0"/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7544" y="5175713"/>
            <a:ext cx="7939087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360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/>
            <a:r>
              <a:rPr lang="it-IT" altLang="it-IT" sz="6000" b="1" dirty="0">
                <a:solidFill>
                  <a:srgbClr val="000000"/>
                </a:solidFill>
                <a:latin typeface="Ubuntu" charset="0"/>
              </a:rPr>
              <a:t>Arduino Base</a:t>
            </a:r>
          </a:p>
        </p:txBody>
      </p:sp>
      <p:pic>
        <p:nvPicPr>
          <p:cNvPr id="10" name="Picture 6" descr="http://arduino.cc/en/uploads/Main/ArduinoUno_R3_Front_450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8583"/>
            <a:ext cx="42862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590" y="9976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LE PORTE </a:t>
            </a:r>
            <a:r>
              <a:rPr lang="it-IT" dirty="0" smtClean="0"/>
              <a:t>: - Pin </a:t>
            </a:r>
            <a:r>
              <a:rPr lang="it-IT" dirty="0"/>
              <a:t>Digitali: da 0 a 13 ( quadrato rosso </a:t>
            </a:r>
            <a:r>
              <a:rPr lang="it-IT" dirty="0" smtClean="0"/>
              <a:t>)		0 (LOW) e 1 (HIGH)</a:t>
            </a:r>
          </a:p>
          <a:p>
            <a:r>
              <a:rPr lang="it-IT" dirty="0" smtClean="0"/>
              <a:t>	   - Pin </a:t>
            </a:r>
            <a:r>
              <a:rPr lang="it-IT" dirty="0"/>
              <a:t>Analogici: da 0 a 5 ( quadrato giallo/arancio ) </a:t>
            </a:r>
            <a:r>
              <a:rPr lang="it-IT" dirty="0" smtClean="0"/>
              <a:t>	da 0 a 1023</a:t>
            </a:r>
          </a:p>
          <a:p>
            <a:r>
              <a:rPr lang="it-IT" dirty="0" smtClean="0"/>
              <a:t>	   - Pin PWM: 3,5,6,9,10,11 ( quadrato verde )		da 0 a 255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03479"/>
            <a:ext cx="5939463" cy="42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346035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DIGITALI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32240" y="5589240"/>
            <a:ext cx="1457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ANALOGICHE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56147" y="2206498"/>
            <a:ext cx="9875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PWM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Tutorial P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3276"/>
            <a:ext cx="2493932" cy="27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395536" y="2494637"/>
            <a:ext cx="259228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PWM </a:t>
            </a:r>
          </a:p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Pulse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Width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Modulation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6611"/>
            <a:ext cx="1728192" cy="203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3035" y="99762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COMPONENTI ESTERNI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60" y="1196752"/>
            <a:ext cx="1857427" cy="15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1619508"/>
            <a:ext cx="19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LIVELLO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81778" y="1052736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MOVIMENTO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55" y="1182290"/>
            <a:ext cx="2104256" cy="13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372200" y="1012086"/>
            <a:ext cx="230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VIBRAZIONI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4" y="4442221"/>
            <a:ext cx="1612203" cy="191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77398" y="4055976"/>
            <a:ext cx="26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TEMPERATURA</a:t>
            </a:r>
            <a:endParaRPr lang="it-I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3176"/>
            <a:ext cx="1847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278550" y="4571836"/>
            <a:ext cx="20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UMIDITA’</a:t>
            </a:r>
            <a:endParaRPr lang="it-IT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59" y="4700736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6516216" y="4294837"/>
            <a:ext cx="2278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POSIZIONE </a:t>
            </a:r>
          </a:p>
          <a:p>
            <a:r>
              <a:rPr lang="it-IT" dirty="0" smtClean="0"/>
              <a:t>(GPS)</a:t>
            </a:r>
            <a:endParaRPr lang="it-IT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46" y="3215519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6455834" y="3643430"/>
            <a:ext cx="159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GAS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93" y="3125031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915816" y="3030853"/>
            <a:ext cx="21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Sensore di DISTANZA</a:t>
            </a:r>
            <a:endParaRPr lang="it-IT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95" y="5157192"/>
            <a:ext cx="1838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2078292" y="4756502"/>
            <a:ext cx="170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 servi insieme</a:t>
            </a:r>
            <a:endParaRPr lang="it-IT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37" y="2158244"/>
            <a:ext cx="1905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5710801" y="2395643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/>
              <a:t>Motore </a:t>
            </a:r>
          </a:p>
          <a:p>
            <a:pPr algn="r"/>
            <a:r>
              <a:rPr lang="it-IT" dirty="0" smtClean="0"/>
              <a:t>passo-passo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2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A</a:t>
            </a:r>
            <a:r>
              <a:rPr lang="it-IT" b="1" dirty="0" smtClean="0"/>
              <a:t>ccendiamo un led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29" y="999893"/>
            <a:ext cx="3950390" cy="28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07738" y="1624371"/>
            <a:ext cx="4715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Apriamo e Carichiamo il programma «</a:t>
            </a:r>
            <a:r>
              <a:rPr lang="it-IT" dirty="0" err="1" smtClean="0"/>
              <a:t>Blink</a:t>
            </a:r>
            <a:r>
              <a:rPr lang="it-IT" dirty="0" smtClean="0"/>
              <a:t>» da Esempi Arduino-Basics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Carichiamo il </a:t>
            </a:r>
            <a:r>
              <a:rPr lang="it-IT" dirty="0" err="1" smtClean="0"/>
              <a:t>pgm</a:t>
            </a:r>
            <a:r>
              <a:rPr lang="it-IT" dirty="0" smtClean="0"/>
              <a:t> su 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Attendiamo e un piccolo led si accende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Mettiamo un LED sulla porta 13 e riproviamo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28" y="3501008"/>
            <a:ext cx="5000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3" y="4521894"/>
            <a:ext cx="2199266" cy="187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H="1" flipV="1">
            <a:off x="8303040" y="2247478"/>
            <a:ext cx="512887" cy="8248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4283968" y="3952690"/>
            <a:ext cx="512887" cy="8248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043608" y="5511179"/>
            <a:ext cx="448612" cy="300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683568" y="3598564"/>
            <a:ext cx="2486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LED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pin PIU LUNGO  è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parte sporgente    è +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0312" y="5536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A</a:t>
            </a:r>
            <a:r>
              <a:rPr lang="it-IT" b="1" dirty="0" smtClean="0"/>
              <a:t>ccendiamo un led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95" y="1879898"/>
            <a:ext cx="4990269" cy="35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u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2846"/>
            <a:ext cx="3744416" cy="3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0312" y="927230"/>
            <a:ext cx="27632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: </a:t>
            </a:r>
            <a:r>
              <a:rPr lang="it-IT" b="1" dirty="0" err="1" smtClean="0">
                <a:solidFill>
                  <a:srgbClr val="C00000"/>
                </a:solidFill>
              </a:rPr>
              <a:t>Blink_Base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ISTRUZIONI BASE :</a:t>
            </a:r>
          </a:p>
          <a:p>
            <a:pPr lvl="0"/>
            <a:endParaRPr lang="it-IT" b="1" dirty="0"/>
          </a:p>
          <a:p>
            <a:pPr lvl="0"/>
            <a:endParaRPr lang="it-IT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commenti </a:t>
            </a:r>
          </a:p>
          <a:p>
            <a:pPr lvl="0"/>
            <a:endParaRPr lang="it-IT" b="1" dirty="0"/>
          </a:p>
          <a:p>
            <a:pPr lvl="0"/>
            <a:endParaRPr lang="it-IT" b="1" dirty="0" smtClean="0"/>
          </a:p>
          <a:p>
            <a:pPr lvl="0"/>
            <a:endParaRPr lang="it-IT" b="1" dirty="0"/>
          </a:p>
          <a:p>
            <a:pPr lvl="0"/>
            <a:endParaRPr lang="it-IT" b="1" dirty="0" smtClean="0"/>
          </a:p>
          <a:p>
            <a:pPr lvl="0"/>
            <a:endParaRPr lang="it-IT" b="1" dirty="0"/>
          </a:p>
          <a:p>
            <a:pPr lvl="0"/>
            <a:endParaRPr lang="it-IT" b="1" dirty="0" smtClean="0"/>
          </a:p>
          <a:p>
            <a:pPr lvl="0"/>
            <a:endParaRPr lang="it-IT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f</a:t>
            </a:r>
            <a:r>
              <a:rPr lang="it-IT" b="1" dirty="0" smtClean="0"/>
              <a:t>ine riga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ordine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Maiuscole e minuscole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lvl="0"/>
            <a:endParaRPr lang="it-IT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06600" y="1915255"/>
            <a:ext cx="4981823" cy="9233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/* </a:t>
            </a:r>
          </a:p>
          <a:p>
            <a:r>
              <a:rPr lang="en-US" dirty="0" smtClean="0"/>
              <a:t>  This example code is in the public domain.</a:t>
            </a:r>
          </a:p>
          <a:p>
            <a:r>
              <a:rPr lang="en-US" dirty="0" smtClean="0"/>
              <a:t> */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406600" y="2967409"/>
            <a:ext cx="498182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// Pin 13 has an LED connected on most Arduino boards.</a:t>
            </a:r>
          </a:p>
          <a:p>
            <a:r>
              <a:rPr lang="en-US" dirty="0" smtClean="0"/>
              <a:t>// give it a name: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389594" y="4066981"/>
            <a:ext cx="4998830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empre con ;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389594" y="4643946"/>
            <a:ext cx="4998830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o</a:t>
            </a:r>
            <a:r>
              <a:rPr lang="it-IT" dirty="0" smtClean="0"/>
              <a:t>gni sezione di istruzione si apre e si chiude con  </a:t>
            </a:r>
            <a:r>
              <a:rPr lang="it-IT" altLang="it-IT" b="1" dirty="0" smtClean="0">
                <a:latin typeface="Ubuntu" charset="0"/>
              </a:rPr>
              <a:t>{ }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09742" y="5147900"/>
            <a:ext cx="4978681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ono sempre due cose diverse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36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4400" y="981879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/>
              </a:rPr>
              <a:t>STRUTTURA</a:t>
            </a:r>
            <a:r>
              <a:rPr lang="it-IT" b="1" dirty="0" smtClean="0">
                <a:effectLst/>
              </a:rPr>
              <a:t/>
            </a:r>
            <a:br>
              <a:rPr lang="it-IT" b="1" dirty="0" smtClean="0">
                <a:effectLst/>
              </a:rPr>
            </a:br>
            <a:r>
              <a:rPr lang="it-IT" dirty="0" smtClean="0">
                <a:effectLst/>
              </a:rPr>
              <a:t>Il codice di qualsiasi programma per Arduino è composto essenzialmente di 3 parti:</a:t>
            </a:r>
          </a:p>
          <a:p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dirty="0"/>
              <a:t>- </a:t>
            </a:r>
            <a:r>
              <a:rPr lang="it-IT" b="1" dirty="0" smtClean="0"/>
              <a:t>inizio </a:t>
            </a:r>
            <a:r>
              <a:rPr lang="it-IT" dirty="0" smtClean="0"/>
              <a:t>- </a:t>
            </a:r>
            <a:r>
              <a:rPr lang="it-IT" dirty="0"/>
              <a:t>Questo è il posto </a:t>
            </a:r>
            <a:r>
              <a:rPr lang="it-IT" dirty="0" smtClean="0"/>
              <a:t>dove attribuiamo variabili, carichiamo librerie , settiamo inizialmente i parametri, etc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- </a:t>
            </a:r>
            <a:r>
              <a:rPr lang="it-IT" b="1" dirty="0" err="1" smtClean="0">
                <a:effectLst/>
              </a:rPr>
              <a:t>void</a:t>
            </a:r>
            <a:r>
              <a:rPr lang="it-IT" b="1" dirty="0" smtClean="0">
                <a:effectLst/>
              </a:rPr>
              <a:t> setup()</a:t>
            </a:r>
            <a:r>
              <a:rPr lang="it-IT" dirty="0" smtClean="0">
                <a:effectLst/>
              </a:rPr>
              <a:t> - Questo è il posto dove mettiamo il codice di inizializzazione. Inizializza tutte le impostazioni e le istruzioni della scheda (</a:t>
            </a:r>
            <a:r>
              <a:rPr lang="it-IT" b="1" dirty="0" smtClean="0">
                <a:effectLst/>
              </a:rPr>
              <a:t>gli INPUT e OUTPUT</a:t>
            </a:r>
            <a:r>
              <a:rPr lang="it-IT" dirty="0" smtClean="0">
                <a:effectLst/>
              </a:rPr>
              <a:t>) prima che il ciclo principale del programma si avvii. </a:t>
            </a:r>
            <a:r>
              <a:rPr lang="it-IT" dirty="0"/>
              <a:t> </a:t>
            </a:r>
            <a:r>
              <a:rPr lang="it-IT" dirty="0" smtClean="0"/>
              <a:t>Ad ogni Reset viene eseguito una sola volta</a:t>
            </a: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- </a:t>
            </a:r>
            <a:r>
              <a:rPr lang="it-IT" b="1" dirty="0" err="1" smtClean="0">
                <a:effectLst/>
              </a:rPr>
              <a:t>void</a:t>
            </a:r>
            <a:r>
              <a:rPr lang="it-IT" b="1" dirty="0" smtClean="0">
                <a:effectLst/>
              </a:rPr>
              <a:t> </a:t>
            </a:r>
            <a:r>
              <a:rPr lang="it-IT" b="1" dirty="0" err="1" smtClean="0">
                <a:effectLst/>
              </a:rPr>
              <a:t>loop</a:t>
            </a:r>
            <a:r>
              <a:rPr lang="it-IT" b="1" dirty="0" smtClean="0">
                <a:effectLst/>
              </a:rPr>
              <a:t>()</a:t>
            </a:r>
            <a:r>
              <a:rPr lang="it-IT" dirty="0" smtClean="0">
                <a:effectLst/>
              </a:rPr>
              <a:t> - E' il contenitore del codice principale del programma. Contiene una serie di istruzioni che possono essere ripetute una dopo l'altra fino a quando non spegniamo la scheda Arduino.</a:t>
            </a:r>
            <a:endParaRPr lang="it-IT" dirty="0"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72" y="4437111"/>
            <a:ext cx="3039025" cy="21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268761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CONTENUTI</a:t>
            </a:r>
          </a:p>
          <a:p>
            <a:r>
              <a:rPr lang="it-IT" dirty="0" smtClean="0">
                <a:effectLst/>
              </a:rPr>
              <a:t>Nella scheda Arduino è inserita una serie predefinita di parole chiave con valori speciali. </a:t>
            </a:r>
            <a:r>
              <a:rPr lang="it-IT" b="1" dirty="0" smtClean="0">
                <a:effectLst/>
              </a:rPr>
              <a:t>HIGH e LOW </a:t>
            </a:r>
            <a:r>
              <a:rPr lang="it-IT" dirty="0" smtClean="0">
                <a:effectLst/>
              </a:rPr>
              <a:t>sono usati per esempio quando si vuole accendere o spegnere un Pin di Arduino. </a:t>
            </a:r>
            <a:r>
              <a:rPr lang="it-IT" b="1" dirty="0" smtClean="0">
                <a:effectLst/>
              </a:rPr>
              <a:t>INPUT e OUTPUT </a:t>
            </a:r>
            <a:r>
              <a:rPr lang="it-IT" dirty="0" smtClean="0">
                <a:effectLst/>
              </a:rPr>
              <a:t>sono usate per definire se uno specifico Pin deve essere un dato di entrata o un dato di uscita. </a:t>
            </a:r>
            <a:r>
              <a:rPr lang="it-IT" b="1" dirty="0" smtClean="0">
                <a:effectLst/>
              </a:rPr>
              <a:t>TRUE e FALSE </a:t>
            </a:r>
            <a:r>
              <a:rPr lang="it-IT" dirty="0" smtClean="0">
                <a:effectLst/>
              </a:rPr>
              <a:t>indicano il rispettivo significato italiano: se abbiamo un'istruzione, la condizione può essere vera o falsa.</a:t>
            </a:r>
          </a:p>
          <a:p>
            <a:r>
              <a:rPr lang="it-IT" dirty="0" smtClean="0">
                <a:effectLst/>
              </a:rPr>
              <a:t> </a:t>
            </a:r>
          </a:p>
          <a:p>
            <a:r>
              <a:rPr lang="it-IT" b="1" dirty="0" smtClean="0">
                <a:solidFill>
                  <a:srgbClr val="C00000"/>
                </a:solidFill>
                <a:effectLst/>
              </a:rPr>
              <a:t>VARIABILI</a:t>
            </a:r>
            <a:r>
              <a:rPr lang="it-IT" b="1" dirty="0" smtClean="0">
                <a:effectLst/>
              </a:rPr>
              <a:t/>
            </a:r>
            <a:br>
              <a:rPr lang="it-IT" b="1" dirty="0" smtClean="0">
                <a:effectLst/>
              </a:rPr>
            </a:br>
            <a:r>
              <a:rPr lang="it-IT" b="1" dirty="0" err="1" smtClean="0">
                <a:effectLst/>
              </a:rPr>
              <a:t>int</a:t>
            </a:r>
            <a:r>
              <a:rPr lang="it-IT" b="1" dirty="0" smtClean="0">
                <a:effectLst/>
              </a:rPr>
              <a:t> </a:t>
            </a:r>
            <a:r>
              <a:rPr lang="it-IT" dirty="0" smtClean="0">
                <a:effectLst/>
              </a:rPr>
              <a:t>- Contiene un numero compreso tra -32'768 e 32'767. E' il tipo di variabile più usata e usa 2 byte di memoria.</a:t>
            </a:r>
            <a:br>
              <a:rPr lang="it-IT" dirty="0" smtClean="0">
                <a:effectLst/>
              </a:rPr>
            </a:br>
            <a:r>
              <a:rPr lang="it-IT" b="1" dirty="0" smtClean="0">
                <a:effectLst/>
              </a:rPr>
              <a:t>float</a:t>
            </a:r>
            <a:r>
              <a:rPr lang="it-IT" dirty="0" smtClean="0">
                <a:effectLst/>
              </a:rPr>
              <a:t> - Può memorizzare numeri con la virgola. </a:t>
            </a:r>
          </a:p>
          <a:p>
            <a:r>
              <a:rPr lang="it-IT" b="1" i="1" dirty="0" err="1" smtClean="0">
                <a:effectLst/>
              </a:rPr>
              <a:t>string</a:t>
            </a:r>
            <a:r>
              <a:rPr lang="it-IT" i="1" dirty="0" smtClean="0">
                <a:effectLst/>
              </a:rPr>
              <a:t> - Un set di caratteri ASCII utilizzati per memorizzare informazioni di testo. </a:t>
            </a:r>
            <a:br>
              <a:rPr lang="it-IT" i="1" dirty="0" smtClean="0">
                <a:effectLst/>
              </a:rPr>
            </a:br>
            <a:r>
              <a:rPr lang="it-IT" b="1" i="1" dirty="0" smtClean="0">
                <a:effectLst/>
              </a:rPr>
              <a:t>array </a:t>
            </a:r>
            <a:r>
              <a:rPr lang="it-IT" i="1" dirty="0" smtClean="0">
                <a:effectLst/>
              </a:rPr>
              <a:t>- un elenco di variabili accessibili tramite un indice. Vengono utilizzate per creare tabelle di valori facilmente accessibili.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5401700"/>
            <a:ext cx="8235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FUNZIONE di tempo</a:t>
            </a:r>
          </a:p>
          <a:p>
            <a:r>
              <a:rPr lang="it-IT" b="1" dirty="0" smtClean="0"/>
              <a:t>delay(</a:t>
            </a:r>
            <a:r>
              <a:rPr lang="it-IT" b="1" dirty="0" err="1" smtClean="0"/>
              <a:t>ms</a:t>
            </a:r>
            <a:r>
              <a:rPr lang="it-IT" b="1" dirty="0"/>
              <a:t>)</a:t>
            </a:r>
            <a:r>
              <a:rPr lang="it-IT" dirty="0"/>
              <a:t> </a:t>
            </a:r>
            <a:r>
              <a:rPr lang="it-IT" dirty="0" smtClean="0"/>
              <a:t>- Mette in pausa il programma per un numero di millisecondi specificato.</a:t>
            </a:r>
            <a:br>
              <a:rPr lang="it-IT" dirty="0" smtClean="0"/>
            </a:br>
            <a:r>
              <a:rPr lang="it-IT" dirty="0" smtClean="0"/>
              <a:t>	     </a:t>
            </a:r>
            <a:r>
              <a:rPr lang="it-IT" dirty="0"/>
              <a:t>delay(1000);</a:t>
            </a:r>
            <a:r>
              <a:rPr lang="it-IT" dirty="0" smtClean="0"/>
              <a:t> </a:t>
            </a:r>
            <a:r>
              <a:rPr lang="it-IT" dirty="0"/>
              <a:t>//stoppa il programma per 1 secondo</a:t>
            </a:r>
          </a:p>
        </p:txBody>
      </p:sp>
    </p:spTree>
    <p:extLst>
      <p:ext uri="{BB962C8B-B14F-4D97-AF65-F5344CB8AC3E}">
        <p14:creationId xmlns:p14="http://schemas.microsoft.com/office/powerpoint/2010/main" val="9171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212919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/>
              </a:rPr>
              <a:t>FUNZIONI INPUT E OUTPUT,  </a:t>
            </a:r>
            <a:r>
              <a:rPr lang="it-IT" dirty="0" smtClean="0">
                <a:effectLst/>
              </a:rPr>
              <a:t>Arduino include funzioni per la gestione degli Input e degli Output.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 </a:t>
            </a:r>
          </a:p>
          <a:p>
            <a:r>
              <a:rPr lang="it-IT" b="1" dirty="0" err="1" smtClean="0">
                <a:effectLst/>
              </a:rPr>
              <a:t>pinMode</a:t>
            </a:r>
            <a:r>
              <a:rPr lang="it-IT" b="1" dirty="0" smtClean="0">
                <a:effectLst/>
              </a:rPr>
              <a:t>(</a:t>
            </a:r>
            <a:r>
              <a:rPr lang="it-IT" b="1" dirty="0" err="1" smtClean="0">
                <a:effectLst/>
              </a:rPr>
              <a:t>pin,mode</a:t>
            </a:r>
            <a:r>
              <a:rPr lang="it-IT" b="1" dirty="0" smtClean="0">
                <a:effectLst/>
              </a:rPr>
              <a:t>)</a:t>
            </a:r>
            <a:r>
              <a:rPr lang="it-IT" dirty="0" smtClean="0">
                <a:effectLst/>
              </a:rPr>
              <a:t> - Riconfigura un pin digitale a comportarsi come uscita o come entrata.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		</a:t>
            </a:r>
            <a:r>
              <a:rPr lang="it-IT" b="1" dirty="0" err="1" smtClean="0">
                <a:effectLst/>
              </a:rPr>
              <a:t>pinMode</a:t>
            </a:r>
            <a:r>
              <a:rPr lang="it-IT" b="1" dirty="0" smtClean="0">
                <a:effectLst/>
              </a:rPr>
              <a:t>(13,INPUT);</a:t>
            </a:r>
            <a:r>
              <a:rPr lang="it-IT" dirty="0" smtClean="0">
                <a:effectLst/>
              </a:rPr>
              <a:t> - imposta il pin 13 come Input.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		</a:t>
            </a:r>
            <a:r>
              <a:rPr lang="it-IT" b="1" dirty="0" err="1" smtClean="0"/>
              <a:t>pinMode</a:t>
            </a:r>
            <a:r>
              <a:rPr lang="it-IT" b="1" dirty="0" smtClean="0"/>
              <a:t>(11,OUTPUT);</a:t>
            </a:r>
            <a:r>
              <a:rPr lang="it-IT" dirty="0"/>
              <a:t> - imposta il pin </a:t>
            </a:r>
            <a:r>
              <a:rPr lang="it-IT" dirty="0" smtClean="0"/>
              <a:t>11 </a:t>
            </a:r>
            <a:r>
              <a:rPr lang="it-IT" dirty="0"/>
              <a:t>come </a:t>
            </a:r>
            <a:r>
              <a:rPr lang="it-IT" dirty="0" smtClean="0"/>
              <a:t>Output</a:t>
            </a:r>
            <a:r>
              <a:rPr lang="it-IT" dirty="0"/>
              <a:t>.</a:t>
            </a:r>
            <a:endParaRPr lang="it-IT" dirty="0" smtClean="0">
              <a:effectLst/>
            </a:endParaRPr>
          </a:p>
          <a:p>
            <a:endParaRPr lang="it-IT" dirty="0"/>
          </a:p>
          <a:p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b="1" dirty="0" err="1" smtClean="0">
                <a:effectLst/>
              </a:rPr>
              <a:t>digitalWrite</a:t>
            </a:r>
            <a:r>
              <a:rPr lang="it-IT" b="1" dirty="0" smtClean="0">
                <a:effectLst/>
              </a:rPr>
              <a:t>(</a:t>
            </a:r>
            <a:r>
              <a:rPr lang="it-IT" b="1" dirty="0" err="1" smtClean="0">
                <a:effectLst/>
              </a:rPr>
              <a:t>pin,value</a:t>
            </a:r>
            <a:r>
              <a:rPr lang="it-IT" b="1" dirty="0" smtClean="0">
                <a:effectLst/>
              </a:rPr>
              <a:t>)</a:t>
            </a:r>
            <a:r>
              <a:rPr lang="it-IT" dirty="0" smtClean="0">
                <a:effectLst/>
              </a:rPr>
              <a:t> - imposta un pin digitale ad ON o a OFF.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		</a:t>
            </a:r>
            <a:r>
              <a:rPr lang="it-IT" b="1" dirty="0" err="1" smtClean="0">
                <a:effectLst/>
              </a:rPr>
              <a:t>digitalWrite</a:t>
            </a:r>
            <a:r>
              <a:rPr lang="it-IT" b="1" dirty="0" smtClean="0">
                <a:effectLst/>
              </a:rPr>
              <a:t>(7,HIGH)</a:t>
            </a:r>
            <a:r>
              <a:rPr lang="it-IT" dirty="0" smtClean="0">
                <a:effectLst/>
              </a:rPr>
              <a:t>; - imposta come digitale il pin 7.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b="1" dirty="0" err="1" smtClean="0">
                <a:effectLst/>
              </a:rPr>
              <a:t>digitalRead</a:t>
            </a:r>
            <a:r>
              <a:rPr lang="it-IT" b="1" dirty="0" smtClean="0">
                <a:effectLst/>
              </a:rPr>
              <a:t>(pin)</a:t>
            </a:r>
            <a:r>
              <a:rPr lang="it-IT" dirty="0" smtClean="0">
                <a:effectLst/>
              </a:rPr>
              <a:t> - Legge lo stato di un input Pin, ritorna HIGH se il Pin riceve della tensione oppure LOW se non c’è tensione applicata.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		  </a:t>
            </a:r>
            <a:r>
              <a:rPr lang="it-IT" b="1" dirty="0" smtClean="0"/>
              <a:t>Valore=</a:t>
            </a:r>
            <a:r>
              <a:rPr lang="it-IT" b="1" dirty="0" err="1" smtClean="0"/>
              <a:t>digitalRead</a:t>
            </a:r>
            <a:r>
              <a:rPr lang="it-IT" b="1" dirty="0" smtClean="0"/>
              <a:t>(7</a:t>
            </a:r>
            <a:r>
              <a:rPr lang="it-IT" b="1" dirty="0"/>
              <a:t>);</a:t>
            </a:r>
            <a:r>
              <a:rPr lang="it-IT" dirty="0"/>
              <a:t> // legge il pin 7 dentro a </a:t>
            </a:r>
            <a:r>
              <a:rPr lang="it-IT" dirty="0" smtClean="0"/>
              <a:t>valore</a:t>
            </a:r>
            <a:r>
              <a:rPr lang="it-IT" dirty="0"/>
              <a:t/>
            </a:r>
            <a:br>
              <a:rPr lang="it-IT" dirty="0"/>
            </a:b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80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9998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effectLst/>
              </a:rPr>
              <a:t>analogRead</a:t>
            </a:r>
            <a:r>
              <a:rPr lang="it-IT" b="1" dirty="0" smtClean="0">
                <a:effectLst/>
              </a:rPr>
              <a:t>(pin) </a:t>
            </a:r>
            <a:r>
              <a:rPr lang="it-IT" dirty="0" smtClean="0">
                <a:effectLst/>
              </a:rPr>
              <a:t>- Legge la tensione applicata a un ingresso analogico e ritorna un numero tra 0 e 1023 che rappresenta le tensioni tra 0 e 5 V.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		     </a:t>
            </a:r>
            <a:r>
              <a:rPr lang="it-IT" dirty="0"/>
              <a:t>val=</a:t>
            </a:r>
            <a:r>
              <a:rPr lang="it-IT" dirty="0" err="1"/>
              <a:t>AnalogRead</a:t>
            </a:r>
            <a:r>
              <a:rPr lang="it-IT" dirty="0"/>
              <a:t>(0);</a:t>
            </a:r>
            <a:r>
              <a:rPr lang="it-IT" dirty="0" smtClean="0">
                <a:effectLst/>
              </a:rPr>
              <a:t> </a:t>
            </a:r>
            <a:r>
              <a:rPr lang="it-IT" dirty="0"/>
              <a:t>// legge l’ingresso analogico 0 dentro a val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 err="1" smtClean="0">
                <a:effectLst/>
              </a:rPr>
              <a:t>analogWrite</a:t>
            </a:r>
            <a:r>
              <a:rPr lang="it-IT" b="1" dirty="0" smtClean="0">
                <a:effectLst/>
              </a:rPr>
              <a:t>(</a:t>
            </a:r>
            <a:r>
              <a:rPr lang="it-IT" b="1" dirty="0" err="1" smtClean="0">
                <a:effectLst/>
              </a:rPr>
              <a:t>pin,value</a:t>
            </a:r>
            <a:r>
              <a:rPr lang="it-IT" b="1" dirty="0" smtClean="0">
                <a:effectLst/>
              </a:rPr>
              <a:t>)</a:t>
            </a:r>
            <a:r>
              <a:rPr lang="it-IT" dirty="0" smtClean="0">
                <a:effectLst/>
              </a:rPr>
              <a:t> - Cambia la frequenza PWM su uno dei pin segnati PWM,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effectLst/>
              </a:rPr>
              <a:t>pin si può mettere 11 10 9 6 5 3,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effectLst/>
              </a:rPr>
              <a:t>value</a:t>
            </a:r>
            <a:r>
              <a:rPr lang="it-IT" dirty="0" smtClean="0">
                <a:effectLst/>
              </a:rPr>
              <a:t> invece può essere un valore da 0 a 255 che rappresenta la scala da 0 a 5 V.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   		  </a:t>
            </a:r>
            <a:r>
              <a:rPr lang="it-IT" dirty="0" err="1"/>
              <a:t>analogWrite</a:t>
            </a:r>
            <a:r>
              <a:rPr lang="it-IT" dirty="0"/>
              <a:t>(9,128</a:t>
            </a:r>
            <a:r>
              <a:rPr lang="it-IT" dirty="0" smtClean="0"/>
              <a:t>);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2318" y="3785557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OPERATORI DI COMPARAZIONE, </a:t>
            </a:r>
            <a:r>
              <a:rPr lang="it-IT" dirty="0" smtClean="0"/>
              <a:t>quando si specificano delle condizioni ci sono vari operatori che tu puoi usare:</a:t>
            </a:r>
            <a:br>
              <a:rPr lang="it-IT" dirty="0" smtClean="0"/>
            </a:br>
            <a:r>
              <a:rPr lang="it-IT" dirty="0" smtClean="0"/>
              <a:t>		</a:t>
            </a:r>
            <a:r>
              <a:rPr lang="it-IT" dirty="0" smtClean="0">
                <a:solidFill>
                  <a:srgbClr val="FF0000"/>
                </a:solidFill>
              </a:rPr>
              <a:t>== Uguale 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		&gt; maggiore di</a:t>
            </a:r>
            <a:br>
              <a:rPr lang="it-IT" dirty="0" smtClean="0"/>
            </a:br>
            <a:r>
              <a:rPr lang="it-IT" dirty="0" smtClean="0"/>
              <a:t>		&lt; minore di</a:t>
            </a:r>
            <a:br>
              <a:rPr lang="it-IT" dirty="0" smtClean="0"/>
            </a:br>
            <a:r>
              <a:rPr lang="it-IT" dirty="0" smtClean="0"/>
              <a:t>		!= diverso da</a:t>
            </a:r>
            <a:br>
              <a:rPr lang="it-IT" dirty="0" smtClean="0"/>
            </a:br>
            <a:r>
              <a:rPr lang="it-IT" dirty="0" smtClean="0"/>
              <a:t>		&lt;= minore o uguale</a:t>
            </a:r>
            <a:br>
              <a:rPr lang="it-IT" dirty="0" smtClean="0"/>
            </a:br>
            <a:r>
              <a:rPr lang="it-IT" dirty="0" smtClean="0"/>
              <a:t>		&gt;= maggiore o uguale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3528" y="6330806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/>
              <a:t>http://polinienrico.altervista.org/index.php?option=com_content&amp;view=article&amp;id=57&amp;Itemid=66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4880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9"/>
            <a:ext cx="9133917" cy="6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5567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1° giornata : CONOSCIAMO </a:t>
            </a:r>
            <a:r>
              <a:rPr lang="it-IT" b="1" dirty="0" smtClean="0"/>
              <a:t>ARDUINO</a:t>
            </a:r>
          </a:p>
          <a:p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cosa è Arduino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dove comprarlo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come installarlo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componenti di </a:t>
            </a:r>
            <a:r>
              <a:rPr lang="it-IT" dirty="0" smtClean="0"/>
              <a:t>Arduino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a</a:t>
            </a:r>
            <a:r>
              <a:rPr lang="it-IT" dirty="0" smtClean="0"/>
              <a:t>ccendiamo un led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istruzioni base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esercitazioni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led e lampeggi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pulsanti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facciamo un </a:t>
            </a:r>
            <a:r>
              <a:rPr lang="it-IT" dirty="0" smtClean="0"/>
              <a:t>semaforo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r</a:t>
            </a:r>
            <a:r>
              <a:rPr lang="it-IT" dirty="0" smtClean="0"/>
              <a:t>egoliamo la luce</a:t>
            </a:r>
            <a:endParaRPr lang="it-IT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misuriamo la </a:t>
            </a:r>
            <a:r>
              <a:rPr lang="it-IT" dirty="0" smtClean="0"/>
              <a:t>temperatura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s</a:t>
            </a:r>
            <a:r>
              <a:rPr lang="it-IT" dirty="0" smtClean="0"/>
              <a:t>ensore di luce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946741"/>
            <a:ext cx="589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</a:t>
            </a:r>
            <a:r>
              <a:rPr lang="it-IT" b="1" dirty="0" smtClean="0"/>
              <a:t>ccendiamo un led sulla BREADBOARD - </a:t>
            </a:r>
            <a:r>
              <a:rPr lang="it-IT" b="1" dirty="0" err="1" smtClean="0"/>
              <a:t>Blink</a:t>
            </a:r>
            <a:endParaRPr lang="it-IT" b="1" dirty="0" smtClean="0"/>
          </a:p>
          <a:p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tu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6" y="1916238"/>
            <a:ext cx="36766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72000" y="17008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/>
              <a:t>void</a:t>
            </a:r>
            <a:r>
              <a:rPr lang="it-IT" b="1" dirty="0"/>
              <a:t> setup() </a:t>
            </a:r>
            <a:endParaRPr lang="it-IT" b="1" dirty="0" smtClean="0"/>
          </a:p>
          <a:p>
            <a:r>
              <a:rPr lang="it-IT" dirty="0" smtClean="0"/>
              <a:t>	{  </a:t>
            </a:r>
            <a:r>
              <a:rPr lang="it-IT" dirty="0" err="1" smtClean="0"/>
              <a:t>pinMode</a:t>
            </a:r>
            <a:r>
              <a:rPr lang="it-IT" dirty="0" smtClean="0"/>
              <a:t>(13,OUTPUT);  </a:t>
            </a:r>
          </a:p>
          <a:p>
            <a:r>
              <a:rPr lang="it-IT" dirty="0"/>
              <a:t>	</a:t>
            </a:r>
            <a:r>
              <a:rPr lang="it-IT" dirty="0" smtClean="0"/>
              <a:t>}</a:t>
            </a:r>
            <a:endParaRPr lang="it-IT" dirty="0"/>
          </a:p>
          <a:p>
            <a:endParaRPr lang="it-IT" dirty="0" smtClean="0"/>
          </a:p>
          <a:p>
            <a:r>
              <a:rPr lang="it-IT" b="1" dirty="0" err="1" smtClean="0"/>
              <a:t>void</a:t>
            </a:r>
            <a:r>
              <a:rPr lang="it-IT" b="1" dirty="0" smtClean="0"/>
              <a:t> </a:t>
            </a:r>
            <a:r>
              <a:rPr lang="it-IT" b="1" dirty="0" err="1"/>
              <a:t>loop</a:t>
            </a:r>
            <a:r>
              <a:rPr lang="it-IT" b="1" dirty="0"/>
              <a:t>() </a:t>
            </a:r>
            <a:endParaRPr lang="it-IT" b="1" dirty="0" smtClean="0"/>
          </a:p>
          <a:p>
            <a:r>
              <a:rPr lang="it-IT" dirty="0"/>
              <a:t>	</a:t>
            </a:r>
            <a:r>
              <a:rPr lang="it-IT" dirty="0" smtClean="0"/>
              <a:t>{ </a:t>
            </a:r>
            <a:r>
              <a:rPr lang="it-IT" dirty="0" err="1" smtClean="0"/>
              <a:t>digitalWrite</a:t>
            </a:r>
            <a:r>
              <a:rPr lang="it-IT" dirty="0" smtClean="0"/>
              <a:t>(13,HIGH</a:t>
            </a:r>
            <a:r>
              <a:rPr lang="it-IT" dirty="0"/>
              <a:t>);</a:t>
            </a:r>
            <a:br>
              <a:rPr lang="it-IT" dirty="0"/>
            </a:br>
            <a:r>
              <a:rPr lang="it-IT" dirty="0" smtClean="0"/>
              <a:t>	   delay(3000</a:t>
            </a:r>
            <a:r>
              <a:rPr lang="it-IT" dirty="0"/>
              <a:t>);</a:t>
            </a:r>
            <a:br>
              <a:rPr lang="it-IT" dirty="0"/>
            </a:br>
            <a:r>
              <a:rPr lang="it-IT" dirty="0" smtClean="0"/>
              <a:t>	  </a:t>
            </a:r>
            <a:r>
              <a:rPr lang="it-IT" dirty="0" err="1" smtClean="0"/>
              <a:t>digitalWrite</a:t>
            </a:r>
            <a:r>
              <a:rPr lang="it-IT" dirty="0" smtClean="0"/>
              <a:t>(13,LOW</a:t>
            </a:r>
            <a:r>
              <a:rPr lang="it-IT" dirty="0"/>
              <a:t>);</a:t>
            </a:r>
            <a:br>
              <a:rPr lang="it-IT" dirty="0"/>
            </a:br>
            <a:r>
              <a:rPr lang="it-IT" dirty="0" smtClean="0"/>
              <a:t>	  delay(3000</a:t>
            </a:r>
            <a:r>
              <a:rPr lang="it-IT" dirty="0"/>
              <a:t>);</a:t>
            </a:r>
            <a:br>
              <a:rPr lang="it-IT" dirty="0"/>
            </a:br>
            <a:r>
              <a:rPr lang="it-IT" dirty="0" smtClean="0"/>
              <a:t>                  }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476371" y="1043444"/>
            <a:ext cx="27632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: </a:t>
            </a:r>
            <a:r>
              <a:rPr lang="it-IT" b="1" dirty="0" err="1" smtClean="0">
                <a:solidFill>
                  <a:srgbClr val="C00000"/>
                </a:solidFill>
              </a:rPr>
              <a:t>Blink_Base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5589240"/>
            <a:ext cx="247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RESISTENZA da 220 ohm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403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1713" y="10801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A</a:t>
            </a:r>
            <a:r>
              <a:rPr lang="it-IT" b="1" dirty="0" smtClean="0"/>
              <a:t>ccendiamo due  led alternativamente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tu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49" y="1772816"/>
            <a:ext cx="29813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5349" y="19791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 smtClean="0"/>
              <a:t>void</a:t>
            </a:r>
            <a:r>
              <a:rPr lang="it-IT" b="1" dirty="0" smtClean="0"/>
              <a:t> setup() </a:t>
            </a:r>
            <a:r>
              <a:rPr lang="it-IT" dirty="0" smtClean="0"/>
              <a:t>{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pinMode</a:t>
            </a:r>
            <a:r>
              <a:rPr lang="it-IT" dirty="0" smtClean="0"/>
              <a:t>(9,OUTPUT);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pinMode</a:t>
            </a:r>
            <a:r>
              <a:rPr lang="it-IT" dirty="0" smtClean="0"/>
              <a:t>(12,OUTPUT);</a:t>
            </a:r>
            <a:br>
              <a:rPr lang="it-IT" dirty="0" smtClean="0"/>
            </a:br>
            <a:r>
              <a:rPr lang="it-IT" dirty="0" smtClean="0"/>
              <a:t>                      }</a:t>
            </a:r>
          </a:p>
          <a:p>
            <a:endParaRPr lang="it-IT" dirty="0" smtClean="0"/>
          </a:p>
          <a:p>
            <a:r>
              <a:rPr lang="it-IT" b="1" dirty="0" err="1" smtClean="0"/>
              <a:t>void</a:t>
            </a:r>
            <a:r>
              <a:rPr lang="it-IT" b="1" dirty="0" smtClean="0"/>
              <a:t> </a:t>
            </a:r>
            <a:r>
              <a:rPr lang="it-IT" b="1" dirty="0" err="1" smtClean="0"/>
              <a:t>loop</a:t>
            </a:r>
            <a:r>
              <a:rPr lang="it-IT" b="1" dirty="0" smtClean="0"/>
              <a:t>() </a:t>
            </a:r>
            <a:r>
              <a:rPr lang="it-IT" dirty="0" smtClean="0"/>
              <a:t>{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(9,HIGH);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(12,LOW);</a:t>
            </a:r>
            <a:br>
              <a:rPr lang="it-IT" dirty="0" smtClean="0"/>
            </a:br>
            <a:r>
              <a:rPr lang="it-IT" dirty="0" smtClean="0"/>
              <a:t>		delay(500);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(9,LOW);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(12,HIGH);</a:t>
            </a:r>
            <a:br>
              <a:rPr lang="it-IT" dirty="0" smtClean="0"/>
            </a:br>
            <a:r>
              <a:rPr lang="it-IT" dirty="0" smtClean="0"/>
              <a:t>		delay(500);</a:t>
            </a:r>
            <a:br>
              <a:rPr lang="it-IT" dirty="0" smtClean="0"/>
            </a:br>
            <a:r>
              <a:rPr lang="it-IT" dirty="0" smtClean="0"/>
              <a:t>                    }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716016" y="1111896"/>
            <a:ext cx="42824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: </a:t>
            </a:r>
            <a:r>
              <a:rPr lang="it-IT" b="1" dirty="0" err="1" smtClean="0">
                <a:solidFill>
                  <a:srgbClr val="C00000"/>
                </a:solidFill>
              </a:rPr>
              <a:t>Due_Led_alternativamente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5645" y="5958572"/>
            <a:ext cx="247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RESISTENZA da 220 ohm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78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8948" y="8152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Realizziamo un semaforo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tu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4558"/>
            <a:ext cx="46482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03775" y="1796038"/>
            <a:ext cx="41607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void</a:t>
            </a:r>
            <a:r>
              <a:rPr lang="it-IT" b="1" dirty="0" smtClean="0"/>
              <a:t> setup() </a:t>
            </a:r>
            <a:r>
              <a:rPr lang="it-IT" dirty="0" smtClean="0"/>
              <a:t>{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pinMode</a:t>
            </a:r>
            <a:r>
              <a:rPr lang="it-IT" dirty="0" smtClean="0"/>
              <a:t>(13,OUTPUT</a:t>
            </a:r>
            <a:r>
              <a:rPr lang="it-IT" dirty="0"/>
              <a:t>); </a:t>
            </a:r>
            <a:r>
              <a:rPr lang="it-IT" dirty="0" smtClean="0"/>
              <a:t>//Rosso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pinMode</a:t>
            </a:r>
            <a:r>
              <a:rPr lang="it-IT" dirty="0" smtClean="0"/>
              <a:t>(11,OUTPUT</a:t>
            </a:r>
            <a:r>
              <a:rPr lang="it-IT" dirty="0"/>
              <a:t>); </a:t>
            </a:r>
            <a:r>
              <a:rPr lang="it-IT" dirty="0" smtClean="0"/>
              <a:t>//Giallo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pinMode</a:t>
            </a:r>
            <a:r>
              <a:rPr lang="it-IT" dirty="0" smtClean="0"/>
              <a:t>(9,OUTPUT); //Verde</a:t>
            </a:r>
            <a:br>
              <a:rPr lang="it-IT" dirty="0" smtClean="0"/>
            </a:br>
            <a:r>
              <a:rPr lang="it-IT" dirty="0" smtClean="0"/>
              <a:t>                       }</a:t>
            </a:r>
          </a:p>
          <a:p>
            <a:endParaRPr lang="it-IT" dirty="0" smtClean="0"/>
          </a:p>
          <a:p>
            <a:r>
              <a:rPr lang="it-IT" b="1" dirty="0" err="1" smtClean="0"/>
              <a:t>void</a:t>
            </a:r>
            <a:r>
              <a:rPr lang="it-IT" b="1" dirty="0" smtClean="0"/>
              <a:t> </a:t>
            </a:r>
            <a:r>
              <a:rPr lang="it-IT" b="1" dirty="0" err="1" smtClean="0"/>
              <a:t>loop</a:t>
            </a:r>
            <a:r>
              <a:rPr lang="it-IT" b="1" dirty="0" smtClean="0"/>
              <a:t>() </a:t>
            </a:r>
            <a:r>
              <a:rPr lang="it-IT" dirty="0" smtClean="0"/>
              <a:t>{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(13,HIGH);</a:t>
            </a:r>
            <a:br>
              <a:rPr lang="it-IT" dirty="0" smtClean="0"/>
            </a:br>
            <a:r>
              <a:rPr lang="it-IT" dirty="0" smtClean="0"/>
              <a:t>		delay(8000);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(13,LOW);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(9,HIGH);</a:t>
            </a:r>
            <a:br>
              <a:rPr lang="it-IT" dirty="0" smtClean="0"/>
            </a:br>
            <a:r>
              <a:rPr lang="it-IT" dirty="0" smtClean="0"/>
              <a:t>		delay(8000);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(11,HIGH);</a:t>
            </a:r>
            <a:br>
              <a:rPr lang="it-IT" dirty="0" smtClean="0"/>
            </a:br>
            <a:r>
              <a:rPr lang="it-IT" dirty="0" smtClean="0"/>
              <a:t>		delay(2000);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(9,LOW);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(11,LOW);</a:t>
            </a:r>
            <a:br>
              <a:rPr lang="it-IT" dirty="0" smtClean="0"/>
            </a:br>
            <a:r>
              <a:rPr lang="it-IT" dirty="0" smtClean="0"/>
              <a:t>                    }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497073" y="1043444"/>
            <a:ext cx="259866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: </a:t>
            </a:r>
            <a:r>
              <a:rPr lang="it-IT" b="1" dirty="0" smtClean="0">
                <a:solidFill>
                  <a:srgbClr val="C00000"/>
                </a:solidFill>
              </a:rPr>
              <a:t>Semaforo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94802" y="6448074"/>
            <a:ext cx="247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RESISTENZA da 220 ohm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067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1" y="47667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Altre istruzioni utili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298944" y="990727"/>
            <a:ext cx="85461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STRUTTURE DI </a:t>
            </a:r>
            <a:r>
              <a:rPr lang="it-IT" b="1" dirty="0" smtClean="0">
                <a:solidFill>
                  <a:srgbClr val="C00000"/>
                </a:solidFill>
              </a:rPr>
              <a:t>CONTROLLO </a:t>
            </a:r>
            <a:r>
              <a:rPr lang="it-IT" dirty="0" smtClean="0"/>
              <a:t>Il </a:t>
            </a:r>
            <a:r>
              <a:rPr lang="it-IT" dirty="0"/>
              <a:t>linguaggio di Arduino include parole chiave per controllare il progetto logico del nostro codice</a:t>
            </a:r>
            <a:r>
              <a:rPr lang="it-IT" dirty="0" smtClean="0"/>
              <a:t>. </a:t>
            </a:r>
            <a:r>
              <a:rPr lang="it-IT" sz="1000" dirty="0"/>
              <a:t/>
            </a:r>
            <a:br>
              <a:rPr lang="it-IT" sz="1000" dirty="0"/>
            </a:br>
            <a:r>
              <a:rPr lang="it-IT" b="1" dirty="0" err="1"/>
              <a:t>If</a:t>
            </a:r>
            <a:r>
              <a:rPr lang="it-IT" b="1" dirty="0"/>
              <a:t>…else</a:t>
            </a:r>
            <a:r>
              <a:rPr lang="it-IT" dirty="0"/>
              <a:t> - Permette di prendere delle decisioni all’interno del programma, ma deve essere seguito da una domanda sotto forma </a:t>
            </a:r>
            <a:r>
              <a:rPr lang="it-IT" dirty="0" smtClean="0"/>
              <a:t>di espressione </a:t>
            </a:r>
            <a:r>
              <a:rPr lang="it-IT" dirty="0"/>
              <a:t>tra parentesi. Se la domanda è vera tutto ciò che segue verrà eseguito. Se falso verrà eseguito tutto il codice </a:t>
            </a:r>
            <a:r>
              <a:rPr lang="it-IT" dirty="0" smtClean="0"/>
              <a:t>che segue </a:t>
            </a:r>
            <a:r>
              <a:rPr lang="it-IT" dirty="0"/>
              <a:t>else. </a:t>
            </a:r>
            <a:endParaRPr lang="it-IT" dirty="0" smtClean="0"/>
          </a:p>
          <a:p>
            <a:r>
              <a:rPr lang="it-IT" dirty="0" err="1" smtClean="0"/>
              <a:t>If</a:t>
            </a:r>
            <a:r>
              <a:rPr lang="it-IT" dirty="0"/>
              <a:t>  è possibile usarlo senza usare necessariamente else. Esempio:</a:t>
            </a:r>
            <a:br>
              <a:rPr lang="it-IT" dirty="0"/>
            </a:br>
            <a:r>
              <a:rPr lang="it-IT" sz="1000" dirty="0"/>
              <a:t/>
            </a:r>
            <a:br>
              <a:rPr lang="it-IT" sz="1000" dirty="0"/>
            </a:br>
            <a:r>
              <a:rPr lang="it-IT" sz="1000" dirty="0"/>
              <a:t> </a:t>
            </a:r>
            <a:r>
              <a:rPr lang="it-IT" sz="1000" dirty="0" smtClean="0"/>
              <a:t>             </a:t>
            </a:r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/>
              <a:t>(val</a:t>
            </a:r>
            <a:r>
              <a:rPr lang="it-IT" b="1" dirty="0" smtClean="0"/>
              <a:t>==1</a:t>
            </a:r>
            <a:r>
              <a:rPr lang="it-IT" b="1" dirty="0" smtClean="0"/>
              <a:t>)  {      </a:t>
            </a:r>
            <a:r>
              <a:rPr lang="it-IT" b="1" dirty="0" err="1" smtClean="0"/>
              <a:t>digitalWrite</a:t>
            </a:r>
            <a:r>
              <a:rPr lang="it-IT" b="1" dirty="0" smtClean="0"/>
              <a:t> (LED</a:t>
            </a:r>
            <a:r>
              <a:rPr lang="it-IT" b="1" dirty="0"/>
              <a:t>, HIGH</a:t>
            </a:r>
            <a:r>
              <a:rPr lang="it-IT" b="1" dirty="0" smtClean="0"/>
              <a:t>) ;      }  </a:t>
            </a:r>
            <a:r>
              <a:rPr lang="it-IT" i="1" dirty="0"/>
              <a:t>// </a:t>
            </a:r>
            <a:r>
              <a:rPr lang="it-IT" i="1" dirty="0" smtClean="0"/>
              <a:t> se (val=1</a:t>
            </a:r>
            <a:r>
              <a:rPr lang="it-IT" i="1" dirty="0"/>
              <a:t>)  è vera esegue </a:t>
            </a:r>
            <a:r>
              <a:rPr lang="it-IT" i="1" dirty="0" smtClean="0"/>
              <a:t>la parentesi</a:t>
            </a:r>
            <a:endParaRPr lang="it-IT" dirty="0"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1710" y="3410996"/>
            <a:ext cx="83799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OPERAZIONI </a:t>
            </a:r>
            <a:r>
              <a:rPr lang="it-IT" b="1" dirty="0" smtClean="0">
                <a:solidFill>
                  <a:srgbClr val="C00000"/>
                </a:solidFill>
              </a:rPr>
              <a:t>ARITMETICHE  </a:t>
            </a:r>
            <a:r>
              <a:rPr lang="it-IT" dirty="0" smtClean="0"/>
              <a:t>Si </a:t>
            </a:r>
            <a:r>
              <a:rPr lang="it-IT" dirty="0"/>
              <a:t>può usare Arduino per compiere </a:t>
            </a:r>
            <a:r>
              <a:rPr lang="it-IT" b="1" dirty="0"/>
              <a:t>operazioni matematiche </a:t>
            </a:r>
            <a:r>
              <a:rPr lang="it-IT" dirty="0"/>
              <a:t>complesse con una semplice sintassi: + e – indicano addizione </a:t>
            </a:r>
            <a:r>
              <a:rPr lang="it-IT" dirty="0" smtClean="0"/>
              <a:t>e sottrazione</a:t>
            </a:r>
            <a:r>
              <a:rPr lang="it-IT" dirty="0"/>
              <a:t>, * indica la moltiplicazione, e / la divisione</a:t>
            </a:r>
            <a:r>
              <a:rPr lang="it-IT" dirty="0" smtClean="0"/>
              <a:t>.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C’è un operatore in più in questo linguaggio chiamato “Modulo” che è un comando che restituisce il resto di una divisione. Esempio:</a:t>
            </a:r>
            <a:br>
              <a:rPr lang="it-IT" dirty="0"/>
            </a:br>
            <a:r>
              <a:rPr lang="it-IT" sz="1000" dirty="0"/>
              <a:t/>
            </a:r>
            <a:br>
              <a:rPr lang="it-IT" sz="1000" dirty="0"/>
            </a:br>
            <a:r>
              <a:rPr lang="it-IT" dirty="0"/>
              <a:t>    </a:t>
            </a:r>
            <a:r>
              <a:rPr lang="it-IT" dirty="0" smtClean="0"/>
              <a:t>	        a=3+3</a:t>
            </a:r>
            <a:r>
              <a:rPr lang="it-IT" dirty="0"/>
              <a:t>; </a:t>
            </a:r>
            <a:r>
              <a:rPr lang="it-IT" dirty="0" smtClean="0"/>
              <a:t>                    luminosità</a:t>
            </a:r>
            <a:r>
              <a:rPr lang="it-IT" dirty="0"/>
              <a:t>=((12*valore sensore)/4);</a:t>
            </a:r>
            <a:endParaRPr lang="it-IT" dirty="0"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008" y="5380672"/>
            <a:ext cx="8610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OPERATORI </a:t>
            </a:r>
            <a:r>
              <a:rPr lang="it-IT" b="1" dirty="0" smtClean="0">
                <a:solidFill>
                  <a:srgbClr val="C00000"/>
                </a:solidFill>
              </a:rPr>
              <a:t>BOOLEANI    </a:t>
            </a:r>
            <a:r>
              <a:rPr lang="it-IT" dirty="0" smtClean="0"/>
              <a:t>Sono </a:t>
            </a:r>
            <a:r>
              <a:rPr lang="it-IT" dirty="0"/>
              <a:t>usati quando si vogliono </a:t>
            </a:r>
            <a:r>
              <a:rPr lang="it-IT" b="1" dirty="0"/>
              <a:t>combinare più condizioni</a:t>
            </a:r>
            <a:r>
              <a:rPr lang="it-IT" dirty="0"/>
              <a:t>, ad esempio se vogliamo verificare se il valore di un sensore è tra 1 e </a:t>
            </a:r>
            <a:r>
              <a:rPr lang="it-IT" dirty="0" smtClean="0"/>
              <a:t>5 basta scrivere:   </a:t>
            </a:r>
            <a:r>
              <a:rPr lang="it-IT" dirty="0"/>
              <a:t>   </a:t>
            </a:r>
            <a:endParaRPr lang="it-IT" dirty="0" smtClean="0"/>
          </a:p>
          <a:p>
            <a:r>
              <a:rPr lang="it-IT" dirty="0"/>
              <a:t> </a:t>
            </a:r>
            <a:r>
              <a:rPr lang="it-IT" dirty="0" smtClean="0"/>
              <a:t>	</a:t>
            </a:r>
            <a:r>
              <a:rPr lang="it-IT" b="1" dirty="0" smtClean="0"/>
              <a:t> </a:t>
            </a:r>
            <a:r>
              <a:rPr lang="it-IT" b="1" dirty="0" err="1" smtClean="0"/>
              <a:t>if</a:t>
            </a:r>
            <a:r>
              <a:rPr lang="it-IT" b="1" dirty="0" smtClean="0"/>
              <a:t>  (</a:t>
            </a:r>
            <a:r>
              <a:rPr lang="it-IT" b="1" dirty="0"/>
              <a:t>sensore</a:t>
            </a:r>
            <a:r>
              <a:rPr lang="it-IT" b="1" dirty="0" smtClean="0"/>
              <a:t>= &gt;</a:t>
            </a:r>
            <a:r>
              <a:rPr lang="it-IT" b="1" dirty="0"/>
              <a:t>1</a:t>
            </a:r>
            <a:r>
              <a:rPr lang="it-IT" b="1" dirty="0" smtClean="0"/>
              <a:t>)   </a:t>
            </a:r>
            <a:r>
              <a:rPr lang="it-IT" b="1" dirty="0"/>
              <a:t>&amp;&amp; </a:t>
            </a:r>
            <a:r>
              <a:rPr lang="it-IT" b="1" dirty="0" smtClean="0"/>
              <a:t>  </a:t>
            </a:r>
            <a:r>
              <a:rPr lang="it-IT" b="1" smtClean="0"/>
              <a:t>(</a:t>
            </a:r>
            <a:r>
              <a:rPr lang="it-IT" b="1" smtClean="0"/>
              <a:t>sensore</a:t>
            </a:r>
            <a:r>
              <a:rPr lang="it-IT" b="1"/>
              <a:t> </a:t>
            </a:r>
            <a:r>
              <a:rPr lang="it-IT" b="1" smtClean="0"/>
              <a:t>&lt;=5</a:t>
            </a:r>
            <a:r>
              <a:rPr lang="it-IT" b="1" dirty="0"/>
              <a:t>);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Esistono </a:t>
            </a:r>
            <a:r>
              <a:rPr lang="it-IT" dirty="0"/>
              <a:t>tre tipi di operazioni booleane:    &amp;&amp;(And),   ||(Or),    !(</a:t>
            </a:r>
            <a:r>
              <a:rPr lang="it-IT" dirty="0" err="1"/>
              <a:t>Not</a:t>
            </a:r>
            <a:r>
              <a:rPr lang="it-IT" dirty="0"/>
              <a:t>).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1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8948" y="8152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Aggiungiamo un Pulsante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tu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458"/>
            <a:ext cx="38862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860032" y="170080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valore</a:t>
            </a:r>
            <a:r>
              <a:rPr lang="it-IT" dirty="0" smtClean="0"/>
              <a:t>;</a:t>
            </a:r>
          </a:p>
          <a:p>
            <a:endParaRPr lang="it-IT" dirty="0"/>
          </a:p>
          <a:p>
            <a:r>
              <a:rPr lang="it-IT" b="1" dirty="0" err="1"/>
              <a:t>void</a:t>
            </a:r>
            <a:r>
              <a:rPr lang="it-IT" b="1" dirty="0"/>
              <a:t> setup() </a:t>
            </a:r>
          </a:p>
          <a:p>
            <a:r>
              <a:rPr lang="it-IT" dirty="0"/>
              <a:t>{  </a:t>
            </a:r>
            <a:r>
              <a:rPr lang="it-IT" dirty="0" err="1"/>
              <a:t>pinMode</a:t>
            </a:r>
            <a:r>
              <a:rPr lang="it-IT" dirty="0"/>
              <a:t>(13,OUTPUT);</a:t>
            </a:r>
          </a:p>
          <a:p>
            <a:r>
              <a:rPr lang="it-IT" dirty="0"/>
              <a:t>   </a:t>
            </a:r>
            <a:r>
              <a:rPr lang="it-IT" dirty="0" err="1"/>
              <a:t>pinMode</a:t>
            </a:r>
            <a:r>
              <a:rPr lang="it-IT" dirty="0"/>
              <a:t>(11,INPUT);  }</a:t>
            </a:r>
          </a:p>
          <a:p>
            <a:endParaRPr lang="it-IT" dirty="0"/>
          </a:p>
          <a:p>
            <a:r>
              <a:rPr lang="it-IT" b="1" dirty="0" err="1"/>
              <a:t>void</a:t>
            </a:r>
            <a:r>
              <a:rPr lang="it-IT" b="1" dirty="0"/>
              <a:t> </a:t>
            </a:r>
            <a:r>
              <a:rPr lang="it-IT" b="1" dirty="0" err="1"/>
              <a:t>loop</a:t>
            </a:r>
            <a:r>
              <a:rPr lang="it-IT" b="1" dirty="0"/>
              <a:t>() </a:t>
            </a:r>
          </a:p>
          <a:p>
            <a:r>
              <a:rPr lang="it-IT" dirty="0"/>
              <a:t>{  valore=</a:t>
            </a:r>
            <a:r>
              <a:rPr lang="it-IT" dirty="0" err="1"/>
              <a:t>digitalRead</a:t>
            </a:r>
            <a:r>
              <a:rPr lang="it-IT" dirty="0"/>
              <a:t>(11);</a:t>
            </a:r>
          </a:p>
          <a:p>
            <a:r>
              <a:rPr lang="it-IT" dirty="0"/>
              <a:t>   </a:t>
            </a:r>
            <a:r>
              <a:rPr lang="it-IT" dirty="0" err="1"/>
              <a:t>if</a:t>
            </a:r>
            <a:r>
              <a:rPr lang="it-IT" dirty="0"/>
              <a:t> (valore==HIGH) </a:t>
            </a:r>
          </a:p>
          <a:p>
            <a:r>
              <a:rPr lang="it-IT" dirty="0"/>
              <a:t>     { </a:t>
            </a:r>
            <a:r>
              <a:rPr lang="it-IT" dirty="0" err="1"/>
              <a:t>digitalWrite</a:t>
            </a:r>
            <a:r>
              <a:rPr lang="it-IT" dirty="0"/>
              <a:t>(13,HIGH); }</a:t>
            </a:r>
          </a:p>
          <a:p>
            <a:r>
              <a:rPr lang="it-IT" dirty="0"/>
              <a:t>   else</a:t>
            </a:r>
          </a:p>
          <a:p>
            <a:r>
              <a:rPr lang="it-IT" dirty="0"/>
              <a:t>     { </a:t>
            </a:r>
            <a:r>
              <a:rPr lang="it-IT" dirty="0" err="1"/>
              <a:t>digitalWrite</a:t>
            </a:r>
            <a:r>
              <a:rPr lang="it-IT" dirty="0"/>
              <a:t>(13,LOW);  }</a:t>
            </a:r>
          </a:p>
          <a:p>
            <a:r>
              <a:rPr lang="it-IT" dirty="0"/>
              <a:t>}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50713" y="5773906"/>
            <a:ext cx="247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RESISTENZA da 220 ohm</a:t>
            </a:r>
            <a:endParaRPr lang="it-IT" i="1" dirty="0"/>
          </a:p>
        </p:txBody>
      </p:sp>
      <p:sp>
        <p:nvSpPr>
          <p:cNvPr id="7" name="Rettangolo 6"/>
          <p:cNvSpPr/>
          <p:nvPr/>
        </p:nvSpPr>
        <p:spPr>
          <a:xfrm>
            <a:off x="4932040" y="1043444"/>
            <a:ext cx="353301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: </a:t>
            </a:r>
            <a:r>
              <a:rPr lang="it-IT" b="1" dirty="0" err="1" smtClean="0">
                <a:solidFill>
                  <a:srgbClr val="C00000"/>
                </a:solidFill>
              </a:rPr>
              <a:t>Led_con_Pulsante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9122" y="6305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Aggiungiamo un </a:t>
            </a:r>
            <a:r>
              <a:rPr lang="it-IT" b="1" dirty="0"/>
              <a:t>I</a:t>
            </a:r>
            <a:r>
              <a:rPr lang="it-IT" b="1" dirty="0" smtClean="0"/>
              <a:t>nterruttore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tu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1484784"/>
            <a:ext cx="345961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707904" y="959396"/>
            <a:ext cx="57606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valore;</a:t>
            </a:r>
          </a:p>
          <a:p>
            <a:r>
              <a:rPr lang="it-IT" dirty="0" err="1">
                <a:solidFill>
                  <a:srgbClr val="FF0000"/>
                </a:solidFill>
              </a:rPr>
              <a:t>int</a:t>
            </a:r>
            <a:r>
              <a:rPr lang="it-IT" dirty="0">
                <a:solidFill>
                  <a:srgbClr val="FF0000"/>
                </a:solidFill>
              </a:rPr>
              <a:t> inter=0;</a:t>
            </a:r>
          </a:p>
          <a:p>
            <a:r>
              <a:rPr lang="it-IT" dirty="0" smtClean="0"/>
              <a:t>	</a:t>
            </a:r>
            <a:r>
              <a:rPr lang="it-IT" b="1" dirty="0" err="1" smtClean="0"/>
              <a:t>void</a:t>
            </a:r>
            <a:r>
              <a:rPr lang="it-IT" b="1" dirty="0" smtClean="0"/>
              <a:t> </a:t>
            </a:r>
            <a:r>
              <a:rPr lang="it-IT" b="1" dirty="0"/>
              <a:t>setup() </a:t>
            </a:r>
            <a:endParaRPr lang="it-IT" b="1" dirty="0" smtClean="0"/>
          </a:p>
          <a:p>
            <a:r>
              <a:rPr lang="it-IT" dirty="0"/>
              <a:t>	 </a:t>
            </a:r>
            <a:r>
              <a:rPr lang="it-IT" dirty="0" smtClean="0"/>
              <a:t>  {   </a:t>
            </a:r>
            <a:r>
              <a:rPr lang="it-IT" dirty="0" err="1" smtClean="0"/>
              <a:t>pinMode</a:t>
            </a:r>
            <a:r>
              <a:rPr lang="it-IT" dirty="0" smtClean="0"/>
              <a:t>(13,OUTPUT</a:t>
            </a:r>
            <a:r>
              <a:rPr lang="it-IT" dirty="0"/>
              <a:t>);</a:t>
            </a:r>
          </a:p>
          <a:p>
            <a:r>
              <a:rPr lang="it-IT" dirty="0" smtClean="0"/>
              <a:t>	</a:t>
            </a:r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dirty="0" err="1" smtClean="0"/>
              <a:t>pinMode</a:t>
            </a:r>
            <a:r>
              <a:rPr lang="it-IT" dirty="0" smtClean="0"/>
              <a:t>(11,INPUT);       }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	</a:t>
            </a:r>
            <a:r>
              <a:rPr lang="it-IT" b="1" dirty="0" err="1" smtClean="0"/>
              <a:t>void</a:t>
            </a:r>
            <a:r>
              <a:rPr lang="it-IT" b="1" dirty="0" smtClean="0"/>
              <a:t> </a:t>
            </a:r>
            <a:r>
              <a:rPr lang="it-IT" b="1" dirty="0" err="1"/>
              <a:t>loop</a:t>
            </a:r>
            <a:r>
              <a:rPr lang="it-IT" b="1" dirty="0"/>
              <a:t>() </a:t>
            </a:r>
            <a:endParaRPr lang="it-IT" b="1" dirty="0" smtClean="0"/>
          </a:p>
          <a:p>
            <a:r>
              <a:rPr lang="it-IT" dirty="0"/>
              <a:t>	</a:t>
            </a:r>
            <a:r>
              <a:rPr lang="it-IT" dirty="0" smtClean="0"/>
              <a:t>  {    valore=</a:t>
            </a:r>
            <a:r>
              <a:rPr lang="it-IT" dirty="0" err="1" smtClean="0"/>
              <a:t>digitalRead</a:t>
            </a:r>
            <a:r>
              <a:rPr lang="it-IT" dirty="0" smtClean="0"/>
              <a:t>(11</a:t>
            </a:r>
            <a:r>
              <a:rPr lang="it-IT" dirty="0"/>
              <a:t>);</a:t>
            </a:r>
          </a:p>
          <a:p>
            <a:r>
              <a:rPr lang="it-IT" dirty="0" smtClean="0"/>
              <a:t>	          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((valore==HIGH) </a:t>
            </a:r>
            <a:r>
              <a:rPr lang="it-IT" dirty="0">
                <a:solidFill>
                  <a:srgbClr val="FF0000"/>
                </a:solidFill>
              </a:rPr>
              <a:t>and (inter==0))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/>
              <a:t>	</a:t>
            </a:r>
            <a:r>
              <a:rPr lang="it-IT" dirty="0" smtClean="0"/>
              <a:t>	{  </a:t>
            </a:r>
            <a:r>
              <a:rPr lang="it-IT" dirty="0" err="1" smtClean="0"/>
              <a:t>digitalWrite</a:t>
            </a:r>
            <a:r>
              <a:rPr lang="it-IT" dirty="0" smtClean="0"/>
              <a:t>(13,HIGH</a:t>
            </a:r>
            <a:r>
              <a:rPr lang="it-IT" dirty="0"/>
              <a:t>);</a:t>
            </a:r>
          </a:p>
          <a:p>
            <a:r>
              <a:rPr lang="it-IT" dirty="0" smtClean="0"/>
              <a:t>		    </a:t>
            </a:r>
            <a:r>
              <a:rPr lang="it-IT" dirty="0" smtClean="0">
                <a:solidFill>
                  <a:srgbClr val="FF0000"/>
                </a:solidFill>
              </a:rPr>
              <a:t>inter=1</a:t>
            </a:r>
            <a:r>
              <a:rPr lang="it-IT" dirty="0">
                <a:solidFill>
                  <a:srgbClr val="FF0000"/>
                </a:solidFill>
              </a:rPr>
              <a:t>;</a:t>
            </a:r>
          </a:p>
          <a:p>
            <a:r>
              <a:rPr lang="it-IT" dirty="0" smtClean="0"/>
              <a:t>		    delay(1000);  }</a:t>
            </a:r>
            <a:endParaRPr lang="it-IT" dirty="0"/>
          </a:p>
          <a:p>
            <a:r>
              <a:rPr lang="it-IT" dirty="0" smtClean="0"/>
              <a:t>	          else </a:t>
            </a:r>
            <a:r>
              <a:rPr lang="it-IT" dirty="0" err="1"/>
              <a:t>if</a:t>
            </a:r>
            <a:r>
              <a:rPr lang="it-IT" dirty="0"/>
              <a:t> ((valore==HIGH) </a:t>
            </a:r>
            <a:r>
              <a:rPr lang="it-IT" dirty="0">
                <a:solidFill>
                  <a:srgbClr val="FF0000"/>
                </a:solidFill>
              </a:rPr>
              <a:t>and (inter==1))</a:t>
            </a:r>
          </a:p>
          <a:p>
            <a:r>
              <a:rPr lang="it-IT" dirty="0" smtClean="0"/>
              <a:t>		{   </a:t>
            </a:r>
            <a:r>
              <a:rPr lang="it-IT" dirty="0" err="1" smtClean="0"/>
              <a:t>digitalWrite</a:t>
            </a:r>
            <a:r>
              <a:rPr lang="it-IT" dirty="0" smtClean="0"/>
              <a:t>(13,LOW</a:t>
            </a:r>
            <a:r>
              <a:rPr lang="it-IT" dirty="0"/>
              <a:t>);</a:t>
            </a:r>
          </a:p>
          <a:p>
            <a:r>
              <a:rPr lang="it-IT" dirty="0" smtClean="0"/>
              <a:t>		</a:t>
            </a:r>
            <a:r>
              <a:rPr lang="it-IT" dirty="0" smtClean="0">
                <a:solidFill>
                  <a:srgbClr val="FF0000"/>
                </a:solidFill>
              </a:rPr>
              <a:t>     inter=0</a:t>
            </a:r>
            <a:r>
              <a:rPr lang="it-IT" dirty="0">
                <a:solidFill>
                  <a:srgbClr val="FF0000"/>
                </a:solidFill>
              </a:rPr>
              <a:t>;</a:t>
            </a:r>
          </a:p>
          <a:p>
            <a:r>
              <a:rPr lang="it-IT" dirty="0" smtClean="0"/>
              <a:t>		    delay(1000);    }</a:t>
            </a:r>
            <a:endParaRPr lang="it-IT" dirty="0"/>
          </a:p>
          <a:p>
            <a:r>
              <a:rPr lang="it-IT" dirty="0" smtClean="0"/>
              <a:t>                    }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NOTE :   </a:t>
            </a:r>
            <a:r>
              <a:rPr lang="it-IT" b="1" dirty="0" smtClean="0">
                <a:solidFill>
                  <a:srgbClr val="FF0000"/>
                </a:solidFill>
              </a:rPr>
              <a:t>inter     =0 SPENTO     =1 ACCESO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9122" y="1711465"/>
            <a:ext cx="23614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Stesso circuito di prima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87454" y="1043444"/>
            <a:ext cx="380617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</a:t>
            </a:r>
            <a:r>
              <a:rPr lang="it-IT" dirty="0">
                <a:solidFill>
                  <a:srgbClr val="C00000"/>
                </a:solidFill>
              </a:rPr>
              <a:t>: </a:t>
            </a:r>
            <a:r>
              <a:rPr lang="it-IT" b="1" dirty="0" err="1" smtClean="0">
                <a:solidFill>
                  <a:srgbClr val="C00000"/>
                </a:solidFill>
              </a:rPr>
              <a:t>Led_con_interruttore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8" y="1028253"/>
            <a:ext cx="7132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Accendiamo un led e </a:t>
            </a:r>
            <a:r>
              <a:rPr lang="it-IT" b="1" dirty="0" smtClean="0"/>
              <a:t>con potenziometro variamo la durata del lampeggio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tut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57912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796137" y="2132856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int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durata=0</a:t>
            </a:r>
            <a:r>
              <a:rPr lang="it-IT" dirty="0" smtClean="0"/>
              <a:t>;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err="1" smtClean="0"/>
              <a:t>void</a:t>
            </a:r>
            <a:r>
              <a:rPr lang="it-IT" b="1" dirty="0" smtClean="0"/>
              <a:t> setup() </a:t>
            </a:r>
            <a:r>
              <a:rPr lang="it-IT" dirty="0" smtClean="0"/>
              <a:t>{</a:t>
            </a:r>
            <a:br>
              <a:rPr lang="it-IT" dirty="0" smtClean="0"/>
            </a:br>
            <a:r>
              <a:rPr lang="it-IT" dirty="0" err="1" smtClean="0"/>
              <a:t>pinMode</a:t>
            </a:r>
            <a:r>
              <a:rPr lang="it-IT" dirty="0" smtClean="0"/>
              <a:t>(13,OUTPUT);</a:t>
            </a:r>
            <a:br>
              <a:rPr lang="it-IT" dirty="0" smtClean="0"/>
            </a:br>
            <a:r>
              <a:rPr lang="it-IT" dirty="0" smtClean="0"/>
              <a:t>}</a:t>
            </a:r>
          </a:p>
          <a:p>
            <a:endParaRPr lang="it-IT" dirty="0" smtClean="0"/>
          </a:p>
          <a:p>
            <a:r>
              <a:rPr lang="it-IT" b="1" dirty="0" err="1" smtClean="0"/>
              <a:t>void</a:t>
            </a:r>
            <a:r>
              <a:rPr lang="it-IT" b="1" dirty="0" smtClean="0"/>
              <a:t> </a:t>
            </a:r>
            <a:r>
              <a:rPr lang="it-IT" b="1" dirty="0" err="1" smtClean="0"/>
              <a:t>loop</a:t>
            </a:r>
            <a:r>
              <a:rPr lang="it-IT" b="1" dirty="0" smtClean="0"/>
              <a:t>() </a:t>
            </a:r>
            <a:r>
              <a:rPr lang="it-IT" dirty="0" smtClean="0"/>
              <a:t>{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    </a:t>
            </a:r>
            <a:r>
              <a:rPr lang="it-IT" dirty="0" smtClean="0">
                <a:solidFill>
                  <a:srgbClr val="FF0000"/>
                </a:solidFill>
              </a:rPr>
              <a:t>durata</a:t>
            </a:r>
            <a:r>
              <a:rPr lang="it-IT" dirty="0" smtClean="0"/>
              <a:t>=</a:t>
            </a:r>
            <a:r>
              <a:rPr lang="it-IT" dirty="0" err="1" smtClean="0"/>
              <a:t>analogRead</a:t>
            </a:r>
            <a:r>
              <a:rPr lang="it-IT" dirty="0" smtClean="0"/>
              <a:t>(3);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             </a:t>
            </a:r>
            <a:r>
              <a:rPr lang="it-IT" dirty="0" err="1" smtClean="0"/>
              <a:t>digitalWrite</a:t>
            </a:r>
            <a:r>
              <a:rPr lang="it-IT" dirty="0" smtClean="0"/>
              <a:t>(13,HIGH);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         delay(</a:t>
            </a:r>
            <a:r>
              <a:rPr lang="it-IT" dirty="0" smtClean="0">
                <a:solidFill>
                  <a:srgbClr val="FF0000"/>
                </a:solidFill>
              </a:rPr>
              <a:t>durata</a:t>
            </a:r>
            <a:r>
              <a:rPr lang="it-IT" dirty="0" smtClean="0"/>
              <a:t>);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    </a:t>
            </a:r>
            <a:r>
              <a:rPr lang="it-IT" dirty="0" err="1" smtClean="0"/>
              <a:t>digitalWrite</a:t>
            </a:r>
            <a:r>
              <a:rPr lang="it-IT" dirty="0" smtClean="0"/>
              <a:t>(13,LOW);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         delay(</a:t>
            </a:r>
            <a:r>
              <a:rPr lang="it-IT" dirty="0" smtClean="0">
                <a:solidFill>
                  <a:srgbClr val="FF0000"/>
                </a:solidFill>
              </a:rPr>
              <a:t>durata</a:t>
            </a:r>
            <a:r>
              <a:rPr lang="it-IT" dirty="0" smtClean="0"/>
              <a:t>);</a:t>
            </a:r>
            <a:br>
              <a:rPr lang="it-IT" dirty="0" smtClean="0"/>
            </a:br>
            <a:r>
              <a:rPr lang="it-IT" dirty="0" smtClean="0"/>
              <a:t>}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062052" y="1626743"/>
            <a:ext cx="41029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</a:t>
            </a:r>
            <a:r>
              <a:rPr lang="it-IT" dirty="0">
                <a:solidFill>
                  <a:srgbClr val="C00000"/>
                </a:solidFill>
              </a:rPr>
              <a:t>: </a:t>
            </a:r>
            <a:r>
              <a:rPr lang="it-IT" b="1" dirty="0" err="1" smtClean="0">
                <a:solidFill>
                  <a:srgbClr val="C00000"/>
                </a:solidFill>
              </a:rPr>
              <a:t>Led_con_potenziometro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340768"/>
            <a:ext cx="8501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Accendiamo un led e </a:t>
            </a:r>
            <a:r>
              <a:rPr lang="it-IT" b="1" dirty="0" smtClean="0"/>
              <a:t>con potenziometro variamo la durata del lampeggio</a:t>
            </a:r>
          </a:p>
          <a:p>
            <a:r>
              <a:rPr lang="it-IT" b="1" dirty="0" smtClean="0"/>
              <a:t>e vediamo la lettura del potenziometro, ma prima vediamo come comunicare con il PC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COMUNICAZIONE SERIALE  </a:t>
            </a:r>
            <a:r>
              <a:rPr lang="it-IT" dirty="0" smtClean="0"/>
              <a:t>Queste </a:t>
            </a:r>
            <a:r>
              <a:rPr lang="it-IT" dirty="0"/>
              <a:t>sono le funzione seriali cioè quelle funzioni che Arduino usa per comunicare tramite la porta </a:t>
            </a:r>
            <a:r>
              <a:rPr lang="it-IT" dirty="0" err="1"/>
              <a:t>Usb</a:t>
            </a:r>
            <a:r>
              <a:rPr lang="it-IT" dirty="0"/>
              <a:t> del nostro Pc</a:t>
            </a:r>
            <a:r>
              <a:rPr lang="it-IT" dirty="0" smtClean="0"/>
              <a:t>.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b="1" dirty="0" err="1" smtClean="0"/>
              <a:t>Serial.begin</a:t>
            </a:r>
            <a:r>
              <a:rPr lang="it-IT" b="1" dirty="0" smtClean="0"/>
              <a:t>(</a:t>
            </a:r>
            <a:r>
              <a:rPr lang="it-IT" b="1" dirty="0" err="1" smtClean="0"/>
              <a:t>speed</a:t>
            </a:r>
            <a:r>
              <a:rPr lang="it-IT" b="1" dirty="0"/>
              <a:t>) </a:t>
            </a:r>
            <a:r>
              <a:rPr lang="it-IT" dirty="0"/>
              <a:t>- Prepara Arduino a mandare e a ricevere dati tramite porta seriale. Possiamo usare generalmente 9600 </a:t>
            </a:r>
            <a:r>
              <a:rPr lang="it-IT" dirty="0" smtClean="0"/>
              <a:t>bits per </a:t>
            </a:r>
            <a:r>
              <a:rPr lang="it-IT" dirty="0"/>
              <a:t>secondo con la porta seriale dell’Arduino, ma sono disponibili anche altre velocità, di solito non si supera i 115.200 bps.</a:t>
            </a:r>
            <a:br>
              <a:rPr lang="it-IT" dirty="0"/>
            </a:br>
            <a:r>
              <a:rPr lang="it-IT" dirty="0" smtClean="0"/>
              <a:t>	</a:t>
            </a:r>
            <a:r>
              <a:rPr lang="it-IT" i="1" dirty="0" err="1" smtClean="0"/>
              <a:t>Serial.begin</a:t>
            </a:r>
            <a:r>
              <a:rPr lang="it-IT" i="1" dirty="0" smtClean="0"/>
              <a:t>(9600);    in setup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    </a:t>
            </a:r>
            <a:r>
              <a:rPr lang="it-IT" dirty="0" smtClean="0"/>
              <a:t>	</a:t>
            </a:r>
            <a:r>
              <a:rPr lang="it-IT" i="1" dirty="0" err="1" smtClean="0"/>
              <a:t>Serial.print</a:t>
            </a:r>
            <a:r>
              <a:rPr lang="it-IT" i="1" dirty="0" smtClean="0"/>
              <a:t>(data);	   in </a:t>
            </a:r>
            <a:r>
              <a:rPr lang="it-IT" i="1" dirty="0" err="1" smtClean="0"/>
              <a:t>Loop</a:t>
            </a:r>
            <a:endParaRPr lang="it-IT" i="1" dirty="0" smtClean="0"/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 err="1"/>
              <a:t>Serial.print</a:t>
            </a:r>
            <a:r>
              <a:rPr lang="it-IT" b="1" dirty="0"/>
              <a:t>(</a:t>
            </a:r>
            <a:r>
              <a:rPr lang="it-IT" b="1" dirty="0" err="1"/>
              <a:t>data,codifica</a:t>
            </a:r>
            <a:r>
              <a:rPr lang="it-IT" b="1" dirty="0"/>
              <a:t>)</a:t>
            </a:r>
            <a:r>
              <a:rPr lang="it-IT" dirty="0"/>
              <a:t> - Invia alcuni dati alla porta seriale. </a:t>
            </a:r>
            <a:r>
              <a:rPr lang="it-IT" dirty="0">
                <a:solidFill>
                  <a:srgbClr val="FF0000"/>
                </a:solidFill>
              </a:rPr>
              <a:t>La codifica è opzionale.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     </a:t>
            </a:r>
            <a:r>
              <a:rPr lang="it-IT" dirty="0" smtClean="0"/>
              <a:t>	</a:t>
            </a:r>
            <a:r>
              <a:rPr lang="it-IT" i="1" dirty="0" err="1" smtClean="0"/>
              <a:t>Serial.print</a:t>
            </a:r>
            <a:r>
              <a:rPr lang="it-IT" i="1" dirty="0" smtClean="0"/>
              <a:t>(32</a:t>
            </a:r>
            <a:r>
              <a:rPr lang="it-IT" i="1" dirty="0"/>
              <a:t>);</a:t>
            </a:r>
            <a:r>
              <a:rPr lang="it-IT" dirty="0"/>
              <a:t>  // stampa </a:t>
            </a:r>
            <a:r>
              <a:rPr lang="it-IT" dirty="0" smtClean="0"/>
              <a:t>32</a:t>
            </a:r>
          </a:p>
          <a:p>
            <a:r>
              <a:rPr lang="it-IT" i="1" dirty="0" smtClean="0"/>
              <a:t>	</a:t>
            </a:r>
            <a:r>
              <a:rPr lang="it-IT" i="1" dirty="0" err="1" smtClean="0"/>
              <a:t>Serial.Print</a:t>
            </a:r>
            <a:r>
              <a:rPr lang="it-IT" i="1" dirty="0" smtClean="0"/>
              <a:t>(32</a:t>
            </a:r>
            <a:r>
              <a:rPr lang="it-IT" i="1" dirty="0"/>
              <a:t>, DEC);</a:t>
            </a:r>
            <a:r>
              <a:rPr lang="it-IT" dirty="0"/>
              <a:t>   // stampa 32 come sopra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07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1635" y="325746"/>
            <a:ext cx="51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Accendiamo un led e con potenziometro variamo la durata del </a:t>
            </a:r>
            <a:r>
              <a:rPr lang="it-IT" dirty="0" smtClean="0"/>
              <a:t>lampeggio ………………….</a:t>
            </a:r>
            <a:endParaRPr lang="it-IT" dirty="0"/>
          </a:p>
          <a:p>
            <a:r>
              <a:rPr lang="it-IT" b="1" dirty="0" smtClean="0"/>
              <a:t>………..e </a:t>
            </a:r>
            <a:r>
              <a:rPr lang="it-IT" b="1" dirty="0"/>
              <a:t>vediamo la lettura del </a:t>
            </a:r>
            <a:r>
              <a:rPr lang="it-IT" b="1" dirty="0" smtClean="0"/>
              <a:t>potenziometro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tut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3" y="1676122"/>
            <a:ext cx="1978537" cy="17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652120" y="2134011"/>
            <a:ext cx="475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durata=0</a:t>
            </a:r>
            <a:r>
              <a:rPr lang="it-IT" dirty="0" smtClean="0"/>
              <a:t>;</a:t>
            </a:r>
          </a:p>
          <a:p>
            <a:endParaRPr lang="it-IT" dirty="0"/>
          </a:p>
          <a:p>
            <a:r>
              <a:rPr lang="it-IT" b="1" dirty="0" err="1"/>
              <a:t>void</a:t>
            </a:r>
            <a:r>
              <a:rPr lang="it-IT" b="1" dirty="0"/>
              <a:t> setup() </a:t>
            </a:r>
          </a:p>
          <a:p>
            <a:r>
              <a:rPr lang="it-IT" dirty="0"/>
              <a:t> </a:t>
            </a:r>
            <a:r>
              <a:rPr lang="it-IT" dirty="0" smtClean="0"/>
              <a:t>       {  	</a:t>
            </a:r>
            <a:r>
              <a:rPr lang="it-IT" dirty="0" err="1" smtClean="0">
                <a:solidFill>
                  <a:srgbClr val="FF0000"/>
                </a:solidFill>
              </a:rPr>
              <a:t>Serial.begin</a:t>
            </a:r>
            <a:r>
              <a:rPr lang="it-IT" dirty="0" smtClean="0">
                <a:solidFill>
                  <a:srgbClr val="FF0000"/>
                </a:solidFill>
              </a:rPr>
              <a:t>(9600</a:t>
            </a:r>
            <a:r>
              <a:rPr lang="it-IT" dirty="0">
                <a:solidFill>
                  <a:srgbClr val="FF0000"/>
                </a:solidFill>
              </a:rPr>
              <a:t>);</a:t>
            </a:r>
          </a:p>
          <a:p>
            <a:r>
              <a:rPr lang="it-IT" dirty="0"/>
              <a:t> </a:t>
            </a:r>
            <a:r>
              <a:rPr lang="it-IT" dirty="0" smtClean="0"/>
              <a:t>	 </a:t>
            </a:r>
            <a:r>
              <a:rPr lang="it-IT" dirty="0" err="1"/>
              <a:t>pinMode</a:t>
            </a:r>
            <a:r>
              <a:rPr lang="it-IT" dirty="0"/>
              <a:t>(13,OUTPUT);</a:t>
            </a:r>
          </a:p>
          <a:p>
            <a:r>
              <a:rPr lang="it-IT" dirty="0" smtClean="0"/>
              <a:t>        }</a:t>
            </a:r>
            <a:endParaRPr lang="it-IT" dirty="0"/>
          </a:p>
          <a:p>
            <a:endParaRPr lang="it-IT" dirty="0"/>
          </a:p>
          <a:p>
            <a:r>
              <a:rPr lang="it-IT" b="1" dirty="0" err="1"/>
              <a:t>void</a:t>
            </a:r>
            <a:r>
              <a:rPr lang="it-IT" b="1" dirty="0"/>
              <a:t> </a:t>
            </a:r>
            <a:r>
              <a:rPr lang="it-IT" b="1" dirty="0" err="1"/>
              <a:t>loop</a:t>
            </a:r>
            <a:r>
              <a:rPr lang="it-IT" b="1" dirty="0"/>
              <a:t>() </a:t>
            </a:r>
            <a:endParaRPr lang="it-IT" b="1" dirty="0" smtClean="0"/>
          </a:p>
          <a:p>
            <a:r>
              <a:rPr lang="it-IT" dirty="0" smtClean="0"/>
              <a:t>       {         durata=</a:t>
            </a:r>
            <a:r>
              <a:rPr lang="it-IT" dirty="0" err="1" smtClean="0"/>
              <a:t>analogRead</a:t>
            </a:r>
            <a:r>
              <a:rPr lang="it-IT" dirty="0" smtClean="0"/>
              <a:t>(3</a:t>
            </a:r>
            <a:r>
              <a:rPr lang="it-IT" dirty="0"/>
              <a:t>);</a:t>
            </a:r>
          </a:p>
          <a:p>
            <a:r>
              <a:rPr lang="it-IT" dirty="0" smtClean="0"/>
              <a:t>	</a:t>
            </a:r>
            <a:r>
              <a:rPr lang="it-IT" dirty="0" err="1" smtClean="0">
                <a:solidFill>
                  <a:srgbClr val="FF0000"/>
                </a:solidFill>
              </a:rPr>
              <a:t>Serial.println</a:t>
            </a:r>
            <a:r>
              <a:rPr lang="it-IT" dirty="0" smtClean="0">
                <a:solidFill>
                  <a:srgbClr val="FF0000"/>
                </a:solidFill>
              </a:rPr>
              <a:t>(durata</a:t>
            </a:r>
            <a:r>
              <a:rPr lang="it-IT" dirty="0">
                <a:solidFill>
                  <a:srgbClr val="FF0000"/>
                </a:solidFill>
              </a:rPr>
              <a:t>);</a:t>
            </a:r>
          </a:p>
          <a:p>
            <a:r>
              <a:rPr lang="it-IT" dirty="0" smtClean="0"/>
              <a:t>	</a:t>
            </a:r>
          </a:p>
          <a:p>
            <a:r>
              <a:rPr lang="it-IT" dirty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(13,HIGH</a:t>
            </a:r>
            <a:r>
              <a:rPr lang="it-IT" dirty="0"/>
              <a:t>);</a:t>
            </a:r>
          </a:p>
          <a:p>
            <a:r>
              <a:rPr lang="it-IT" dirty="0" smtClean="0"/>
              <a:t>	delay(durata</a:t>
            </a:r>
            <a:r>
              <a:rPr lang="it-IT" dirty="0"/>
              <a:t>);</a:t>
            </a:r>
          </a:p>
          <a:p>
            <a:r>
              <a:rPr lang="it-IT" dirty="0" smtClean="0"/>
              <a:t>	</a:t>
            </a:r>
            <a:r>
              <a:rPr lang="it-IT" dirty="0" err="1" smtClean="0"/>
              <a:t>digitalWrite</a:t>
            </a:r>
            <a:r>
              <a:rPr lang="it-IT" dirty="0" smtClean="0"/>
              <a:t>(13,LOW</a:t>
            </a:r>
            <a:r>
              <a:rPr lang="it-IT" dirty="0"/>
              <a:t>);</a:t>
            </a:r>
          </a:p>
          <a:p>
            <a:r>
              <a:rPr lang="it-IT" dirty="0" smtClean="0"/>
              <a:t>	delay(durata</a:t>
            </a:r>
            <a:r>
              <a:rPr lang="it-IT" dirty="0"/>
              <a:t>);</a:t>
            </a:r>
          </a:p>
          <a:p>
            <a:r>
              <a:rPr lang="it-IT" dirty="0" smtClean="0"/>
              <a:t>         }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71" y="3051486"/>
            <a:ext cx="3909610" cy="35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07376" y="1491456"/>
            <a:ext cx="65675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PROGRAMMA </a:t>
            </a:r>
            <a:r>
              <a:rPr lang="it-IT" dirty="0">
                <a:solidFill>
                  <a:srgbClr val="C00000"/>
                </a:solidFill>
              </a:rPr>
              <a:t>: </a:t>
            </a:r>
            <a:r>
              <a:rPr lang="it-IT" b="1" dirty="0" err="1" smtClean="0">
                <a:solidFill>
                  <a:srgbClr val="C00000"/>
                </a:solidFill>
              </a:rPr>
              <a:t>Led_con_potenziometro_e_visualizzazione_valore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07704" y="2066493"/>
            <a:ext cx="23614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Stesso circuito di prima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Misuriamo la temperatura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256"/>
            <a:ext cx="6571720" cy="3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32040" y="1484784"/>
            <a:ext cx="4248472" cy="52273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800" dirty="0" err="1" smtClean="0">
                <a:latin typeface="Ubuntu"/>
              </a:rPr>
              <a:t>int</a:t>
            </a:r>
            <a:r>
              <a:rPr lang="en-GB" sz="1800" dirty="0" smtClean="0">
                <a:latin typeface="Ubuntu"/>
              </a:rPr>
              <a:t>     </a:t>
            </a:r>
            <a:r>
              <a:rPr lang="en-GB" sz="1800" dirty="0" err="1" smtClean="0">
                <a:latin typeface="Ubuntu"/>
              </a:rPr>
              <a:t>lettura</a:t>
            </a:r>
            <a:r>
              <a:rPr lang="en-GB" sz="1800" dirty="0" smtClean="0">
                <a:latin typeface="Ubuntu"/>
              </a:rPr>
              <a:t>;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float  </a:t>
            </a:r>
            <a:r>
              <a:rPr lang="en-GB" sz="1800" dirty="0" err="1" smtClean="0">
                <a:latin typeface="Ubuntu"/>
              </a:rPr>
              <a:t>temperatura</a:t>
            </a:r>
            <a:r>
              <a:rPr lang="en-GB" sz="1800" dirty="0" smtClean="0">
                <a:latin typeface="Ubuntu"/>
              </a:rPr>
              <a:t>;</a:t>
            </a:r>
          </a:p>
          <a:p>
            <a:pPr marL="0" indent="0">
              <a:buNone/>
              <a:defRPr/>
            </a:pPr>
            <a:endParaRPr lang="en-GB" sz="1800" dirty="0" smtClean="0">
              <a:latin typeface="Ubuntu"/>
            </a:endParaRPr>
          </a:p>
          <a:p>
            <a:pPr marL="0" indent="0">
              <a:buNone/>
              <a:defRPr/>
            </a:pPr>
            <a:r>
              <a:rPr lang="en-GB" sz="1800" b="1" dirty="0" smtClean="0">
                <a:latin typeface="Ubuntu"/>
              </a:rPr>
              <a:t>void setup() </a:t>
            </a:r>
            <a:r>
              <a:rPr lang="en-GB" sz="1800" dirty="0" smtClean="0">
                <a:latin typeface="Ubuntu"/>
              </a:rPr>
              <a:t>{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</a:t>
            </a:r>
            <a:r>
              <a:rPr lang="en-GB" sz="1800" dirty="0" err="1" smtClean="0">
                <a:latin typeface="Ubuntu"/>
              </a:rPr>
              <a:t>Serial.begin</a:t>
            </a:r>
            <a:r>
              <a:rPr lang="en-GB" sz="1800" dirty="0" smtClean="0">
                <a:latin typeface="Ubuntu"/>
              </a:rPr>
              <a:t>(9600);	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                    }</a:t>
            </a:r>
          </a:p>
          <a:p>
            <a:pPr marL="0" indent="0">
              <a:buNone/>
              <a:defRPr/>
            </a:pPr>
            <a:endParaRPr lang="en-GB" sz="1800" dirty="0" smtClean="0">
              <a:latin typeface="Ubuntu"/>
            </a:endParaRPr>
          </a:p>
          <a:p>
            <a:pPr marL="0" indent="0">
              <a:buNone/>
              <a:defRPr/>
            </a:pPr>
            <a:r>
              <a:rPr lang="en-GB" sz="1800" b="1" dirty="0" smtClean="0">
                <a:latin typeface="Ubuntu"/>
              </a:rPr>
              <a:t>void loop() </a:t>
            </a:r>
            <a:r>
              <a:rPr lang="en-GB" sz="1800" dirty="0" smtClean="0">
                <a:latin typeface="Ubuntu"/>
              </a:rPr>
              <a:t>{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	</a:t>
            </a:r>
            <a:r>
              <a:rPr lang="en-GB" sz="1800" dirty="0" err="1" smtClean="0">
                <a:latin typeface="Ubuntu"/>
              </a:rPr>
              <a:t>lettura</a:t>
            </a:r>
            <a:r>
              <a:rPr lang="en-GB" sz="1800" dirty="0" smtClean="0">
                <a:latin typeface="Ubuntu"/>
              </a:rPr>
              <a:t> = </a:t>
            </a:r>
            <a:r>
              <a:rPr lang="en-GB" sz="1800" dirty="0" err="1" smtClean="0">
                <a:latin typeface="Ubuntu"/>
              </a:rPr>
              <a:t>analogRead</a:t>
            </a:r>
            <a:r>
              <a:rPr lang="en-GB" sz="1800" dirty="0" smtClean="0">
                <a:latin typeface="Ubuntu"/>
              </a:rPr>
              <a:t>(A0);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	</a:t>
            </a:r>
            <a:r>
              <a:rPr lang="en-GB" sz="1800" dirty="0" err="1" smtClean="0">
                <a:latin typeface="Ubuntu"/>
              </a:rPr>
              <a:t>temperatura</a:t>
            </a:r>
            <a:r>
              <a:rPr lang="en-GB" sz="1800" dirty="0" smtClean="0">
                <a:latin typeface="Ubuntu"/>
              </a:rPr>
              <a:t>  = </a:t>
            </a:r>
            <a:r>
              <a:rPr lang="it-IT" sz="1800" dirty="0" smtClean="0">
                <a:latin typeface="Ubuntu"/>
              </a:rPr>
              <a:t>((lettura * 5.0 / 1024.0) - 0.4) / 0.0195</a:t>
            </a:r>
            <a:r>
              <a:rPr lang="en-GB" sz="1800" dirty="0" smtClean="0">
                <a:latin typeface="Ubuntu"/>
              </a:rPr>
              <a:t>;</a:t>
            </a:r>
          </a:p>
          <a:p>
            <a:pPr marL="0" indent="0">
              <a:buNone/>
              <a:defRPr/>
            </a:pPr>
            <a:endParaRPr lang="en-GB" sz="1800" dirty="0" smtClean="0">
              <a:latin typeface="Ubuntu"/>
            </a:endParaRP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	</a:t>
            </a:r>
            <a:r>
              <a:rPr lang="en-GB" sz="1800" dirty="0" err="1" smtClean="0">
                <a:latin typeface="Ubuntu"/>
              </a:rPr>
              <a:t>Serial.println</a:t>
            </a:r>
            <a:r>
              <a:rPr lang="en-GB" sz="1800" dirty="0" smtClean="0">
                <a:latin typeface="Ubuntu"/>
              </a:rPr>
              <a:t>(</a:t>
            </a:r>
            <a:r>
              <a:rPr lang="en-GB" sz="1800" dirty="0" err="1" smtClean="0">
                <a:latin typeface="Ubuntu"/>
              </a:rPr>
              <a:t>lettura</a:t>
            </a:r>
            <a:r>
              <a:rPr lang="en-GB" sz="1800" dirty="0" smtClean="0">
                <a:latin typeface="Ubuntu"/>
              </a:rPr>
              <a:t>);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	</a:t>
            </a:r>
            <a:r>
              <a:rPr lang="en-GB" sz="1800" dirty="0" err="1" smtClean="0">
                <a:latin typeface="Ubuntu"/>
              </a:rPr>
              <a:t>Serial.println</a:t>
            </a:r>
            <a:r>
              <a:rPr lang="en-GB" sz="1800" dirty="0" smtClean="0">
                <a:latin typeface="Ubuntu"/>
              </a:rPr>
              <a:t>(</a:t>
            </a:r>
            <a:r>
              <a:rPr lang="en-GB" sz="1800" dirty="0" err="1" smtClean="0">
                <a:latin typeface="Ubuntu"/>
              </a:rPr>
              <a:t>temperatura</a:t>
            </a:r>
            <a:r>
              <a:rPr lang="en-GB" sz="1800" dirty="0" smtClean="0">
                <a:latin typeface="Ubuntu"/>
              </a:rPr>
              <a:t>);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	delay(500);</a:t>
            </a:r>
          </a:p>
          <a:p>
            <a:pPr marL="0" indent="0">
              <a:buNone/>
              <a:defRPr/>
            </a:pPr>
            <a:r>
              <a:rPr lang="en-GB" sz="1800" dirty="0" smtClean="0">
                <a:latin typeface="Ubuntu"/>
              </a:rPr>
              <a:t>                    }</a:t>
            </a:r>
            <a:endParaRPr lang="en-GB" sz="1800" dirty="0">
              <a:latin typeface="Ubuntu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19805" y="1028253"/>
            <a:ext cx="41554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PROGRAMMA : </a:t>
            </a:r>
            <a:r>
              <a:rPr lang="it-IT" b="1" dirty="0" err="1">
                <a:solidFill>
                  <a:srgbClr val="C00000"/>
                </a:solidFill>
              </a:rPr>
              <a:t>Leggiamo_la_temperatura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/>
              <a:t>C</a:t>
            </a:r>
            <a:r>
              <a:rPr lang="it-IT" b="1" dirty="0" smtClean="0"/>
              <a:t>osa </a:t>
            </a:r>
            <a:r>
              <a:rPr lang="it-IT" b="1" dirty="0"/>
              <a:t>è </a:t>
            </a:r>
            <a:r>
              <a:rPr lang="it-IT" b="1" dirty="0" smtClean="0"/>
              <a:t>Arduino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556791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Arduino</a:t>
            </a:r>
            <a:r>
              <a:rPr lang="it-IT" dirty="0" smtClean="0"/>
              <a:t> è una scheda elettronica di piccole dimensioni con un </a:t>
            </a:r>
            <a:r>
              <a:rPr lang="it-IT" b="1" dirty="0">
                <a:solidFill>
                  <a:srgbClr val="002060"/>
                </a:solidFill>
              </a:rPr>
              <a:t>microcontrollore</a:t>
            </a:r>
            <a:r>
              <a:rPr lang="it-IT" dirty="0" smtClean="0"/>
              <a:t> e circuiteria di contorno, utile per creare rapidamente prototipi e per scopi hobbistici e didattici.</a:t>
            </a:r>
          </a:p>
          <a:p>
            <a:endParaRPr lang="it-IT" dirty="0" smtClean="0"/>
          </a:p>
          <a:p>
            <a:r>
              <a:rPr lang="it-IT" dirty="0" smtClean="0"/>
              <a:t>Il nome della scheda deriva da quello di un </a:t>
            </a:r>
            <a:r>
              <a:rPr lang="it-IT" b="1" dirty="0">
                <a:solidFill>
                  <a:srgbClr val="002060"/>
                </a:solidFill>
              </a:rPr>
              <a:t>BAR di Ivrea </a:t>
            </a:r>
            <a:r>
              <a:rPr lang="it-IT" dirty="0" smtClean="0"/>
              <a:t>(che richiama a sua volta il nome di </a:t>
            </a:r>
            <a:r>
              <a:rPr lang="it-IT" b="1" dirty="0" smtClean="0">
                <a:solidFill>
                  <a:srgbClr val="C00000"/>
                </a:solidFill>
              </a:rPr>
              <a:t>Arduino d'Ivrea, Re d'Italia </a:t>
            </a:r>
            <a:r>
              <a:rPr lang="it-IT" dirty="0" smtClean="0"/>
              <a:t>nel 1002) frequentato da alcuni dei fondatori del progetto</a:t>
            </a:r>
            <a:r>
              <a:rPr lang="it-IT" baseline="30000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Con Arduino si possono realizzare in maniera relativamente rapida e semplice piccoli dispositivi come controllori di luci, di velocità per motori, sensori di luce, temperatura e umidità e molti altri </a:t>
            </a:r>
            <a:r>
              <a:rPr lang="it-IT" b="1" dirty="0" smtClean="0">
                <a:solidFill>
                  <a:srgbClr val="002060"/>
                </a:solidFill>
              </a:rPr>
              <a:t>progetti </a:t>
            </a:r>
            <a:r>
              <a:rPr lang="it-IT" dirty="0" smtClean="0"/>
              <a:t>che utilizzano</a:t>
            </a:r>
            <a:r>
              <a:rPr lang="it-IT" b="1" dirty="0" smtClean="0">
                <a:solidFill>
                  <a:srgbClr val="002060"/>
                </a:solidFill>
              </a:rPr>
              <a:t> sensori, attuatori </a:t>
            </a:r>
            <a:r>
              <a:rPr lang="it-IT" dirty="0" smtClean="0"/>
              <a:t>e comunicazione con altri dispositivi. </a:t>
            </a:r>
          </a:p>
          <a:p>
            <a:endParaRPr lang="it-IT" dirty="0"/>
          </a:p>
          <a:p>
            <a:r>
              <a:rPr lang="it-IT" dirty="0" smtClean="0"/>
              <a:t>È fornito con un semplice ambiente di sviluppo integrato per la </a:t>
            </a:r>
            <a:r>
              <a:rPr lang="it-IT" b="1" dirty="0" smtClean="0">
                <a:solidFill>
                  <a:srgbClr val="002060"/>
                </a:solidFill>
              </a:rPr>
              <a:t>programmazione</a:t>
            </a:r>
            <a:r>
              <a:rPr lang="it-IT" dirty="0" smtClean="0"/>
              <a:t>. </a:t>
            </a:r>
          </a:p>
          <a:p>
            <a:endParaRPr lang="it-IT" dirty="0"/>
          </a:p>
          <a:p>
            <a:r>
              <a:rPr lang="it-IT" dirty="0" smtClean="0"/>
              <a:t>Tutto il </a:t>
            </a:r>
            <a:r>
              <a:rPr lang="it-IT" b="1" dirty="0">
                <a:solidFill>
                  <a:srgbClr val="002060"/>
                </a:solidFill>
              </a:rPr>
              <a:t>software a corredo è libero</a:t>
            </a:r>
            <a:r>
              <a:rPr lang="it-IT" dirty="0" smtClean="0"/>
              <a:t>, e gli schemi circuitali sono distribuiti come hardware libero.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6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2"/>
          <p:cNvSpPr>
            <a:spLocks noChangeShapeType="1"/>
          </p:cNvSpPr>
          <p:nvPr/>
        </p:nvSpPr>
        <p:spPr bwMode="auto">
          <a:xfrm>
            <a:off x="4157149" y="1495689"/>
            <a:ext cx="24488" cy="360462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69974" y="1839741"/>
            <a:ext cx="4330004" cy="287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7851" rIns="81639" bIns="4082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it-IT" altLang="it-IT" sz="4900" b="1">
                <a:solidFill>
                  <a:srgbClr val="000000"/>
                </a:solidFill>
                <a:latin typeface="Ubuntu" charset="0"/>
              </a:rPr>
              <a:t>digitalRead</a:t>
            </a:r>
          </a:p>
          <a:p>
            <a:pPr eaLnBrk="1"/>
            <a:r>
              <a:rPr lang="it-IT" altLang="it-IT" sz="4900" b="1">
                <a:solidFill>
                  <a:srgbClr val="000000"/>
                </a:solidFill>
                <a:latin typeface="Ubuntu" charset="0"/>
              </a:rPr>
              <a:t>digitalWrite</a:t>
            </a:r>
          </a:p>
          <a:p>
            <a:pPr eaLnBrk="1"/>
            <a:r>
              <a:rPr lang="it-IT" altLang="it-IT" sz="4900" b="1">
                <a:solidFill>
                  <a:srgbClr val="000000"/>
                </a:solidFill>
                <a:latin typeface="Ubuntu" charset="0"/>
              </a:rPr>
              <a:t>analogRead</a:t>
            </a:r>
          </a:p>
          <a:p>
            <a:pPr eaLnBrk="1"/>
            <a:r>
              <a:rPr lang="it-IT" altLang="it-IT" sz="4900" b="1">
                <a:solidFill>
                  <a:srgbClr val="000000"/>
                </a:solidFill>
                <a:latin typeface="Ubuntu" charset="0"/>
              </a:rPr>
              <a:t>analogWrite</a:t>
            </a:r>
          </a:p>
        </p:txBody>
      </p:sp>
      <p:sp>
        <p:nvSpPr>
          <p:cNvPr id="111620" name="TextBox 1"/>
          <p:cNvSpPr txBox="1">
            <a:spLocks noChangeArrowheads="1"/>
          </p:cNvSpPr>
          <p:nvPr/>
        </p:nvSpPr>
        <p:spPr bwMode="auto">
          <a:xfrm>
            <a:off x="4433717" y="2116134"/>
            <a:ext cx="4286790" cy="24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altLang="it-IT" sz="15100" b="1">
                <a:solidFill>
                  <a:srgbClr val="FF0000"/>
                </a:solidFill>
                <a:latin typeface="Ubuntu" charset="0"/>
              </a:rPr>
              <a:t>80%</a:t>
            </a:r>
            <a:endParaRPr lang="en-GB" altLang="it-IT" sz="15100" b="1">
              <a:solidFill>
                <a:srgbClr val="FF0000"/>
              </a:solidFill>
              <a:latin typeface="Ubuntu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77552" y="5754425"/>
            <a:ext cx="7244851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280">
              <a:lnSpc>
                <a:spcPct val="94000"/>
              </a:lnSpc>
              <a:spcBef>
                <a:spcPct val="0"/>
              </a:spcBef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  <a:tab pos="3150947" algn="l"/>
                <a:tab pos="3544816" algn="l"/>
                <a:tab pos="3938684" algn="l"/>
                <a:tab pos="4332553" algn="l"/>
                <a:tab pos="4726421" algn="l"/>
                <a:tab pos="5120290" algn="l"/>
              </a:tabLst>
            </a:pPr>
            <a:r>
              <a:rPr lang="it-IT" altLang="it-IT" b="1" dirty="0">
                <a:solidFill>
                  <a:srgbClr val="FF0000"/>
                </a:solidFill>
                <a:latin typeface="Arial" charset="0"/>
                <a:ea typeface="Droid Sans Fallback" charset="0"/>
                <a:cs typeface="Droid Sans Fallback" charset="0"/>
              </a:rPr>
              <a:t>L'80% di quello che vi serve c'è! Lo avete imparato!</a:t>
            </a:r>
          </a:p>
        </p:txBody>
      </p:sp>
    </p:spTree>
    <p:extLst>
      <p:ext uri="{BB962C8B-B14F-4D97-AF65-F5344CB8AC3E}">
        <p14:creationId xmlns:p14="http://schemas.microsoft.com/office/powerpoint/2010/main" val="615171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/>
              <a:t>D</a:t>
            </a:r>
            <a:r>
              <a:rPr lang="it-IT" b="1" dirty="0" smtClean="0"/>
              <a:t>ove comprarlo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9672" y="1366204"/>
            <a:ext cx="52217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Su </a:t>
            </a:r>
            <a:r>
              <a:rPr lang="it-IT" b="1" dirty="0" err="1" smtClean="0"/>
              <a:t>Ebay</a:t>
            </a:r>
            <a:r>
              <a:rPr lang="it-IT" dirty="0" smtClean="0"/>
              <a:t> in KIT Arduino 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Su fornitori on line tipo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b="1" dirty="0" smtClean="0"/>
              <a:t>ROBOT ITALY      </a:t>
            </a:r>
            <a:r>
              <a:rPr lang="it-IT" u="sng" dirty="0" smtClean="0">
                <a:solidFill>
                  <a:srgbClr val="0070C0"/>
                </a:solidFill>
              </a:rPr>
              <a:t>http</a:t>
            </a:r>
            <a:r>
              <a:rPr lang="it-IT" u="sng" dirty="0">
                <a:solidFill>
                  <a:srgbClr val="0070C0"/>
                </a:solidFill>
              </a:rPr>
              <a:t>://www.robot-italy.com/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b="1" dirty="0" smtClean="0"/>
              <a:t>ROBOT STORE    </a:t>
            </a:r>
            <a:r>
              <a:rPr lang="it-IT" dirty="0" smtClean="0">
                <a:solidFill>
                  <a:srgbClr val="002060"/>
                </a:solidFill>
                <a:hlinkClick r:id="rId2"/>
              </a:rPr>
              <a:t>http://www.robotstore.it/</a:t>
            </a:r>
            <a:endParaRPr lang="it-IT" dirty="0" smtClean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b="1" dirty="0"/>
              <a:t>ENOVAZ</a:t>
            </a:r>
            <a:r>
              <a:rPr lang="it-IT" dirty="0" smtClean="0">
                <a:solidFill>
                  <a:srgbClr val="002060"/>
                </a:solidFill>
              </a:rPr>
              <a:t>              </a:t>
            </a:r>
            <a:r>
              <a:rPr lang="it-IT" u="sng" dirty="0" smtClean="0">
                <a:solidFill>
                  <a:srgbClr val="0070C0"/>
                </a:solidFill>
              </a:rPr>
              <a:t>http</a:t>
            </a:r>
            <a:r>
              <a:rPr lang="it-IT" u="sng" dirty="0">
                <a:solidFill>
                  <a:srgbClr val="0070C0"/>
                </a:solidFill>
              </a:rPr>
              <a:t>://</a:t>
            </a:r>
            <a:r>
              <a:rPr lang="it-IT" u="sng" dirty="0" smtClean="0">
                <a:solidFill>
                  <a:srgbClr val="0070C0"/>
                </a:solidFill>
              </a:rPr>
              <a:t>www.enovaz.it/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</a:t>
            </a:r>
            <a:r>
              <a:rPr lang="it-IT" dirty="0" smtClean="0"/>
              <a:t>ulla pagina di Arduino www.arduino.cc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55" y="3140968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 smtClean="0"/>
              <a:t>Come istallarlo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215216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542357"/>
            <a:ext cx="568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Scaricare </a:t>
            </a:r>
            <a:r>
              <a:rPr lang="it-IT" dirty="0" smtClean="0"/>
              <a:t> da </a:t>
            </a:r>
            <a:r>
              <a:rPr lang="it-IT" dirty="0" smtClean="0">
                <a:hlinkClick r:id="rId2"/>
              </a:rPr>
              <a:t>www.arduino.cc</a:t>
            </a:r>
            <a:r>
              <a:rPr lang="it-IT" dirty="0" smtClean="0"/>
              <a:t> il software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Lanciare il programma e collegare Arduino al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 necessario cercare il corretto driver </a:t>
            </a:r>
            <a:r>
              <a:rPr lang="it-IT" i="1" dirty="0" smtClean="0"/>
              <a:t>(vedere slide dopo)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Settare la porta (es. COM20) verificando su «Sistema»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Settare il tipo di 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08" y="708210"/>
            <a:ext cx="3232719" cy="383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887142"/>
            <a:ext cx="617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91" y="4149080"/>
            <a:ext cx="48958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2195736" y="3212976"/>
            <a:ext cx="720080" cy="2121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860032" y="2924944"/>
            <a:ext cx="2105105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64" y="738436"/>
            <a:ext cx="6342673" cy="55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70791" y="215216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9859" y="6589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 smtClean="0"/>
              <a:t>Come istallarlo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77161" y="1542356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Collegare USB ad Arduino e al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 Sistema – Hardware – Porte caricare il driver di porta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programma guiderà il caricamento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Verrà attribuita ad Arduino una Porta (da riportare sul programma Arduino)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681489" y="2132856"/>
            <a:ext cx="367240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C:\Programmi\Arduino\drivers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080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70791" y="215216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49858" y="658921"/>
            <a:ext cx="80096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/>
              <a:t>Corsi on-line</a:t>
            </a:r>
          </a:p>
          <a:p>
            <a:pPr lvl="0"/>
            <a:endParaRPr lang="it-IT" b="1" dirty="0"/>
          </a:p>
          <a:p>
            <a:pPr lvl="0"/>
            <a:endParaRPr lang="it-IT" b="1" dirty="0" smtClean="0"/>
          </a:p>
          <a:p>
            <a:pPr lvl="0"/>
            <a:endParaRPr lang="it-IT" b="1" dirty="0"/>
          </a:p>
          <a:p>
            <a:pPr lvl="0"/>
            <a:r>
              <a:rPr lang="it-IT" b="1" dirty="0" smtClean="0"/>
              <a:t>Tra i migliori in lingua italiana :</a:t>
            </a:r>
          </a:p>
          <a:p>
            <a:pPr lvl="0"/>
            <a:endParaRPr lang="it-IT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2"/>
              </a:rPr>
              <a:t>http://</a:t>
            </a:r>
            <a:r>
              <a:rPr lang="it-IT" b="1" dirty="0" smtClean="0">
                <a:hlinkClick r:id="rId2"/>
              </a:rPr>
              <a:t>www.mauroalfieri.it</a:t>
            </a:r>
            <a:r>
              <a:rPr lang="it-IT" dirty="0" smtClean="0">
                <a:hlinkClick r:id="rId2"/>
              </a:rPr>
              <a:t>/corso-arduino-on-line.html#percorso-base</a:t>
            </a:r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3"/>
              </a:rPr>
              <a:t>http://</a:t>
            </a:r>
            <a:r>
              <a:rPr lang="it-IT" b="1" dirty="0">
                <a:hlinkClick r:id="rId3"/>
              </a:rPr>
              <a:t>imparagratis.com</a:t>
            </a:r>
            <a:r>
              <a:rPr lang="it-IT" dirty="0">
                <a:hlinkClick r:id="rId3"/>
              </a:rPr>
              <a:t>/index.php/linguaggi-di-programmazione/arduino-e-il-c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349" y="1028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 smtClean="0"/>
              <a:t>I componenti di Arduino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55679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5" name="Picture 6" descr="http://arduino.cc/en/uploads/Main/ArduinoUno_R3_Front_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1" y="2008279"/>
            <a:ext cx="5688633" cy="393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27584" y="306896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USB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085184"/>
            <a:ext cx="185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Ingresso tensione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5 V.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51720" y="1556791"/>
            <a:ext cx="71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Reset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2821349" y="1741457"/>
            <a:ext cx="0" cy="391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252340" y="3438292"/>
            <a:ext cx="5473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295138" y="5589240"/>
            <a:ext cx="5473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580000" y="5223683"/>
            <a:ext cx="1222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Micro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processore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6965137" y="4900518"/>
            <a:ext cx="1169656" cy="223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275743" y="2576398"/>
            <a:ext cx="17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Led corrente OK</a:t>
            </a: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6804248" y="2945730"/>
            <a:ext cx="1169656" cy="29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841385" y="1187459"/>
            <a:ext cx="19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Connettori Digitali</a:t>
            </a: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6804248" y="1632886"/>
            <a:ext cx="1169656" cy="29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584380" y="6165304"/>
            <a:ext cx="213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Connettori Analogici</a:t>
            </a: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6584380" y="5870014"/>
            <a:ext cx="0" cy="6646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51920" y="126355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Massa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4332628" y="1722870"/>
            <a:ext cx="0" cy="391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37267" y="6202325"/>
            <a:ext cx="163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Uscite corrente</a:t>
            </a:r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5104073" y="5862541"/>
            <a:ext cx="3276" cy="4799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708842" y="1327820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Led standard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4554029" y="1644044"/>
            <a:ext cx="635521" cy="1117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09861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4 LED </a:t>
            </a:r>
            <a:r>
              <a:rPr lang="it-IT" dirty="0" smtClean="0"/>
              <a:t>: Sulla </a:t>
            </a:r>
            <a:r>
              <a:rPr lang="it-IT" dirty="0"/>
              <a:t>scheda sono presenti quattro led </a:t>
            </a:r>
            <a:r>
              <a:rPr lang="it-IT" dirty="0" err="1"/>
              <a:t>smd</a:t>
            </a:r>
            <a:r>
              <a:rPr lang="it-IT" dirty="0"/>
              <a:t> denominati L, TX, RX e PWR.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led </a:t>
            </a:r>
            <a:r>
              <a:rPr lang="it-IT" b="1" dirty="0"/>
              <a:t>PWR</a:t>
            </a:r>
            <a:r>
              <a:rPr lang="it-IT" dirty="0"/>
              <a:t>, è facile dedurlo, si accende quando la scheda è alimentata.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led </a:t>
            </a:r>
            <a:r>
              <a:rPr lang="it-IT" b="1" dirty="0"/>
              <a:t>RX e TX</a:t>
            </a:r>
            <a:r>
              <a:rPr lang="it-IT" dirty="0"/>
              <a:t> sono semplici da interpretare: se la scheda sta trasmettendo sull’interfaccia seriale allora il led TX lampeggia, il led SX si comporta analogamente in ricezione.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led </a:t>
            </a:r>
            <a:r>
              <a:rPr lang="it-IT" dirty="0" smtClean="0"/>
              <a:t>denominato </a:t>
            </a:r>
            <a:r>
              <a:rPr lang="it-IT" b="1" dirty="0"/>
              <a:t>L</a:t>
            </a:r>
            <a:r>
              <a:rPr lang="it-IT" dirty="0"/>
              <a:t>, invece, è in serie sul pin 13 e si accende a comando.</a:t>
            </a:r>
            <a:br>
              <a:rPr lang="it-IT" dirty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370791" y="476672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AMON ed ARDUINO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arduino.cc/en/uploads/Main/ArduinoUno_R3_Front_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2532"/>
            <a:ext cx="5580620" cy="38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12060" y="3100564"/>
            <a:ext cx="983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TX led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4319972" y="3434400"/>
            <a:ext cx="752189" cy="4556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4115865" y="4246903"/>
            <a:ext cx="662178" cy="330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788932" y="4585606"/>
            <a:ext cx="983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</a:t>
            </a:r>
            <a:r>
              <a:rPr lang="it-IT" b="1" dirty="0" smtClean="0">
                <a:solidFill>
                  <a:srgbClr val="C00000"/>
                </a:solidFill>
              </a:rPr>
              <a:t>X led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6755940" y="3776564"/>
            <a:ext cx="444352" cy="2553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708540" y="3457021"/>
            <a:ext cx="983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Power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807804" y="3750583"/>
            <a:ext cx="1092037" cy="5021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400809" y="4182960"/>
            <a:ext cx="983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  led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1204</Words>
  <Application>Microsoft Office PowerPoint</Application>
  <PresentationFormat>Presentazione su schermo (4:3)</PresentationFormat>
  <Paragraphs>307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</dc:creator>
  <cp:lastModifiedBy>Dario</cp:lastModifiedBy>
  <cp:revision>120</cp:revision>
  <dcterms:created xsi:type="dcterms:W3CDTF">2014-07-26T11:22:12Z</dcterms:created>
  <dcterms:modified xsi:type="dcterms:W3CDTF">2014-10-06T20:25:34Z</dcterms:modified>
</cp:coreProperties>
</file>